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83"/>
  </p:notesMasterIdLst>
  <p:handoutMasterIdLst>
    <p:handoutMasterId r:id="rId84"/>
  </p:handoutMasterIdLst>
  <p:sldIdLst>
    <p:sldId id="257" r:id="rId5"/>
    <p:sldId id="335" r:id="rId6"/>
    <p:sldId id="341" r:id="rId7"/>
    <p:sldId id="336" r:id="rId8"/>
    <p:sldId id="337" r:id="rId9"/>
    <p:sldId id="338" r:id="rId10"/>
    <p:sldId id="339" r:id="rId11"/>
    <p:sldId id="340" r:id="rId12"/>
    <p:sldId id="342" r:id="rId13"/>
    <p:sldId id="343" r:id="rId14"/>
    <p:sldId id="297" r:id="rId15"/>
    <p:sldId id="344" r:id="rId16"/>
    <p:sldId id="345" r:id="rId17"/>
    <p:sldId id="349" r:id="rId18"/>
    <p:sldId id="346" r:id="rId19"/>
    <p:sldId id="347" r:id="rId20"/>
    <p:sldId id="350" r:id="rId21"/>
    <p:sldId id="348" r:id="rId22"/>
    <p:sldId id="351" r:id="rId23"/>
    <p:sldId id="352" r:id="rId24"/>
    <p:sldId id="353" r:id="rId25"/>
    <p:sldId id="354" r:id="rId26"/>
    <p:sldId id="358" r:id="rId27"/>
    <p:sldId id="359" r:id="rId28"/>
    <p:sldId id="360" r:id="rId29"/>
    <p:sldId id="361" r:id="rId30"/>
    <p:sldId id="356" r:id="rId31"/>
    <p:sldId id="355" r:id="rId32"/>
    <p:sldId id="362" r:id="rId33"/>
    <p:sldId id="380" r:id="rId34"/>
    <p:sldId id="381" r:id="rId35"/>
    <p:sldId id="382" r:id="rId36"/>
    <p:sldId id="374" r:id="rId37"/>
    <p:sldId id="383" r:id="rId38"/>
    <p:sldId id="375" r:id="rId39"/>
    <p:sldId id="377" r:id="rId40"/>
    <p:sldId id="378" r:id="rId41"/>
    <p:sldId id="364" r:id="rId42"/>
    <p:sldId id="363" r:id="rId43"/>
    <p:sldId id="385" r:id="rId44"/>
    <p:sldId id="370" r:id="rId45"/>
    <p:sldId id="384" r:id="rId46"/>
    <p:sldId id="396" r:id="rId47"/>
    <p:sldId id="371" r:id="rId48"/>
    <p:sldId id="393" r:id="rId49"/>
    <p:sldId id="394" r:id="rId50"/>
    <p:sldId id="398" r:id="rId51"/>
    <p:sldId id="400" r:id="rId52"/>
    <p:sldId id="397" r:id="rId53"/>
    <p:sldId id="366" r:id="rId54"/>
    <p:sldId id="413" r:id="rId55"/>
    <p:sldId id="386" r:id="rId56"/>
    <p:sldId id="401" r:id="rId57"/>
    <p:sldId id="402" r:id="rId58"/>
    <p:sldId id="414" r:id="rId59"/>
    <p:sldId id="415" r:id="rId60"/>
    <p:sldId id="416" r:id="rId61"/>
    <p:sldId id="417" r:id="rId62"/>
    <p:sldId id="418" r:id="rId63"/>
    <p:sldId id="373" r:id="rId64"/>
    <p:sldId id="368" r:id="rId65"/>
    <p:sldId id="403" r:id="rId66"/>
    <p:sldId id="404" r:id="rId67"/>
    <p:sldId id="419" r:id="rId68"/>
    <p:sldId id="389" r:id="rId69"/>
    <p:sldId id="420" r:id="rId70"/>
    <p:sldId id="390" r:id="rId71"/>
    <p:sldId id="422" r:id="rId72"/>
    <p:sldId id="423" r:id="rId73"/>
    <p:sldId id="391" r:id="rId74"/>
    <p:sldId id="405" r:id="rId75"/>
    <p:sldId id="406" r:id="rId76"/>
    <p:sldId id="408" r:id="rId77"/>
    <p:sldId id="409" r:id="rId78"/>
    <p:sldId id="407" r:id="rId79"/>
    <p:sldId id="412" r:id="rId80"/>
    <p:sldId id="410" r:id="rId81"/>
    <p:sldId id="411" r:id="rId82"/>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03" autoAdjust="0"/>
    <p:restoredTop sz="73672"/>
  </p:normalViewPr>
  <p:slideViewPr>
    <p:cSldViewPr snapToGrid="0">
      <p:cViewPr varScale="1">
        <p:scale>
          <a:sx n="67" d="100"/>
          <a:sy n="67" d="100"/>
        </p:scale>
        <p:origin x="2696" y="116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11:48:36.749"/>
    </inkml:context>
    <inkml:brush xml:id="br0">
      <inkml:brushProperty name="width" value="0.1" units="cm"/>
      <inkml:brushProperty name="height" value="0.1" units="cm"/>
      <inkml:brushProperty name="color" value="#E71224"/>
    </inkml:brush>
  </inkml:definitions>
  <inkml:trace contextRef="#ctx0" brushRef="#br0">0 9 24575,'55'-3'0,"-9"1"0,-24 1 0,-3 0 0,2 0 0,-2 1 0,3 0 0,2 0 0,8 0 0,2 0 0,0 0 0,-2 0 0,7 3 0,2 0 0,-4 0 0,-11-1 0,-13 0 0,-2 0 0,2 0 0,5 1 0,9 0 0,3 0 0,2-1 0,-8-1 0,-4-1 0,0 0 0,0 0 0,0 0 0,-3 0 0,-1 0 0,2 1 0,4 1 0,2 0 0,-2-1 0,-5 0 0,-3-1 0,-4 0 0,4 1 0,5 0 0,11 2 0,5 1 0,4 0 0,0 0 0,-4-1 0,-4-2 0,-5 1 0,5-1 0,4 1 0,5-1 0,-7 0 0,-12 0 0,-11-1 0,-5 0 0,2 0 0,2 0 0,5 0 0,3 0 0,4-1 0,3 0 0,0 3 0,-3 3 0,-1 1 0,-4 0 0,-5-2 0,-3-2 0,-1-1 0,2-1 0,3 0 0,1 0 0,-2 0 0,0 1 0,2 0 0,5 1 0,1 1 0,-2-1 0,-5 0 0,-4-1 0,1 0 0,2 0 0,-3-1 0,-2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8:05:32.262"/>
    </inkml:context>
    <inkml:brush xml:id="br0">
      <inkml:brushProperty name="width" value="0.1" units="cm"/>
      <inkml:brushProperty name="height" value="0.1" units="cm"/>
      <inkml:brushProperty name="color" value="#E71224"/>
    </inkml:brush>
  </inkml:definitions>
  <inkml:trace contextRef="#ctx0" brushRef="#br0">315 299 24575,'36'0'0,"2"0"0,3 0 0,6 0 0,-14 0 0,14 0 0,-15 0 0,26 0 0,-23 0 0,13 0 0,-17 0 0,-9 0 0,7 0 0,-14 0 0,5 0 0,-7 0 0,1 0 0,-18-6 0,-24-3 0,-14-6 0,-39-13 0,16 9 0,-30-10-637,9 2 637,-1 5 0,4-13 0,10 15 0,11-6 0,2 9 0,19 1 0,9 7 0,11-4 0,7 11 637,24-4-637,19 6 0,28 0 0,27 0 0,-10 0 0,21 0 0,-20 0 0,20 0 0,-20 8 0,20 3 0,-20 7-481,-22-5 0,1 3 481,35 23 0,-35-18 0,2 0 0,0 4 0,-2-1 0,36 6 0,-37-11 0,1 0 0,32 11-274,1 0 274,-14-4 0,-22-9 0,-12-2 0,-9-6 0,-7-3 0,-2-6 948,-25 0-948,-15-7 288,-41-21-288,5 7 0,-4-8 0,-1 0-604,-12 6 604,12 2 0,-2 1 0,13 8 0,-1 4 0,-6 2 0,-1 1 0,0-5 0,0 2 0,-42 6-146,16-7 146,20 9 0,12 0 0,19 0 0,4 0 0,13 0 599,0 5-599,21 3 151,19 6-151,15 1 0,9 2 0,11 0 0,2 0 0,22 2 0,-10-1 0,10-7 0,-22 4 0,-2-13 0,-19 12 0,-3-12 0,-15 4 0,-2-6 0,-7 0 0,-12 0 0,-11-6 0,-13-3 0,-17-14 0,-13 4 0,-34-7 0,8 8 0,24 8 0,0 0 0,-32-9 0,-1 8 0,4-6 0,20 15 0,4-14 0,17 14 0,11-5 0,9 7 0,9 0 0,5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1.662"/>
    </inkml:context>
    <inkml:brush xml:id="br0">
      <inkml:brushProperty name="width" value="0.1" units="cm"/>
      <inkml:brushProperty name="height" value="0.1" units="cm"/>
      <inkml:brushProperty name="color" value="#E71224"/>
    </inkml:brush>
  </inkml:definitions>
  <inkml:trace contextRef="#ctx0" brushRef="#br0">5 1056 24575,'-2'13'0,"0"3"0,2 4 0,0 0 0,2-1 0,0-2 0,1-1 0,1-1 0,-1-1 0,0-1 0,0 0 0,-1 2 0,0 0 0,0-2 0,-1-1 0,1-3 0,1 0 0,2 0 0,-1 0 0,2 3 0,2-1 0,1 1 0,1 1 0,4 2 0,3 2 0,4 1 0,-1-3 0,0-2 0,3 3 0,3 1 0,-4-3 0,-7-5 0,4-2 0,16 3 0,14 3 0,8 0 0,-12-3 0,-14-6 0,-4-1 0,0-2 0,5 1 0,-3 1 0,-3-1 0,0-1 0,2 0 0,6-1 0,7 1 0,0 1 0,-4-1 0,0 0 0,1-2 0,3 0 0,7-1 0,9 1 0,9 0 0,3 0 0,-5 0 0,-13 0 0,-15 1 0,-8 0 0,-9-1 0,-6 1 0,3-1 0,1 0 0,-1 0 0,-6 0 0,0 0 0,5 0 0,4 1 0,1-1 0,-2 1 0,-6 0 0,-3-1 0,3 0 0,0 0 0,1-1 0,-2 0 0,-3 1 0,7-1 0,7 1 0,0 0 0,-1-1 0,-7 0 0,-4-1 0,2-1 0,1-2 0,3-1 0,3 0 0,2-1 0,-5 0 0,3 1 0,6 1 0,10 1 0,3 0 0,-8-2 0,-9-2 0,-9-2 0,0-5 0,8-7 0,7-9 0,6-7 0,0-3 0,-6 3 0,-4 3 0,-3 5 0,1 0 0,-4-4 0,-5-2 0,-5 1 0,-4 2 0,0 3 0,-1 2 0,3-3 0,3-3 0,2-7 0,-1-1 0,-3-2 0,-3 3 0,-2 5 0,-1 3 0,-3 5 0,-3-2 0,-8-8 0,-9-13 0,-15-10 0,-23-4 0,19 30 0,-4 3 0,1 3 0,0 2 0,-37-18 0,24 14 0,13 11 0,-20-2 0,-30-4 0,38 13 0,0 0 0,5 3 0,4 0 0,-23-3 0,33 8 0,13 3 0,-5-1 0,-11-1 0,-5-1 0,2 0 0,8 3 0,12 3 0,4 1 0,-1 2 0,-1 0 0,-2 0 0,-5 0 0,-18 5 0,-18 6 0,-10 4 0,11-1 0,19-3 0,13-2 0,2 3 0,-8 5 0,0 1 0,6-2 0,12-5 0,6-4 0,3 0 0,-5 3 0,-10 8 0,-3 4 0,1 3 0,5-4 0,8-5 0,3-3 0,4 1 0,1 3 0,0 2 0,-1 0 0,2-4 0,0-3 0,2 1 0,1 1 0,-1-2 0,0 0 0,0-4 0,1-1 0,-3 1 0,-1 2 0,-4 3 0,-1 3 0,1 1 0,2-2 0,4-4 0,2-4 0,1-4 0,1 0 0,-1 0 0,0 3 0,-1 2 0,-2 5 0,0 3 0,-1-2 0,2-4 0,1-3 0,1-2 0,0 3 0,1 2 0,0 4 0,-1 2 0,-2 3 0,-1-1 0,-1-4 0,-10-9 0,11-4 0,-8-5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6.031"/>
    </inkml:context>
    <inkml:brush xml:id="br0">
      <inkml:brushProperty name="width" value="0.1" units="cm"/>
      <inkml:brushProperty name="height" value="0.1" units="cm"/>
      <inkml:brushProperty name="color" value="#E71224"/>
    </inkml:brush>
  </inkml:definitions>
  <inkml:trace contextRef="#ctx0" brushRef="#br0">0 4891 24575,'31'-16'0,"-1"1"0,26-14 0,8-6 0,12-16 0,-32 18 0,-1-2 0,-1-3 0,1-1 0,6-4 0,2 0 0,9-8 0,3-2 0,7-11 0,1-5-150,-20 18 1,1-3 0,-2 0 149,0 1 0,0 0 0,-1 1 0,19-19 0,-1 4 0,-1 6 0,0 3 0,-8 5 0,-2 2 0,-6 0 0,-4 0 0,-8 7 0,-4 1 0,16-28 0,-11 12 0,-7 6 448,-4 9-448,2 9 0,13 3 0,12-4 0,7-4 0,12-8 0,7-6 0,-38 23 0,0-2 0,0-1 0,-1 0 0,29-29 0,-12 13 0,-7 12 0,-6 9 0,-8 7 0,7-5 0,7-3 0,15-4 0,21-6 0,-16 10 0,-15 7 0,-11 2 0,-12 0 0,8-5 0,9-4 0,10-3 0,13-3 0,-29 15 0,2 0 0,6-1 0,2-1 0,18-6 0,4-3 0,12-5 0,2-4-163,-27 11 0,1 0 0,-2-2 163,-1-1 0,-1-2 0,-1 1 0,22-18 0,-3 0 0,-5 2 0,0 1 0,-1 0 0,0 0 0,-1 2 0,-2 1 0,-4 3 0,-2-1 0,-2 2 0,-2 1 0,-6 4 0,-2 0 0,-5 2 0,-1 1 0,32-27 489,1 2-489,-35 29 0,1 1 0,0 0 0,1 0 0,0 1 0,-2 0 0,-2-2 0,-2 1 0,31-27 0,-1 0 0,-5 6 0,-2-6 0,-10 1 0,-5-2 0,-11 3 0,-7 8 0,-1 3 0,-3 8 0,-1 6 0,0 5 0,-4 2 0,-3 1 0,2-1 0,0 0 0,7-4 0,1-2 0,-5 3 0,-7 5 0,-12 5 0,-3 9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7:50:28.165"/>
    </inkml:context>
    <inkml:brush xml:id="br0">
      <inkml:brushProperty name="width" value="0.1" units="cm"/>
      <inkml:brushProperty name="height" value="0.1" units="cm"/>
      <inkml:brushProperty name="color" value="#E71224"/>
    </inkml:brush>
  </inkml:definitions>
  <inkml:trace contextRef="#ctx0" brushRef="#br0">0 0 24575,'8'24'0,"2"5"0,4 0 0,2 3 0,0 0 0,-2-1 0,-5 4 0,-5-3 0,1-2 0,1-7 0,3-6 0,1-2 0,1-5 0,-1-3 0,-3-5 0,7-3 0,12-4 0,16-2 0,22-2 0,-16 5 0,4 1 0,5 1 0,1 1 0,3 1 0,-1 0 0,37 3 0,-45-1 0,-28-2 0,-20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4T09:35:50.665"/>
    </inkml:context>
    <inkml:brush xml:id="br0">
      <inkml:brushProperty name="width" value="0.1" units="cm"/>
      <inkml:brushProperty name="height" value="0.1" units="cm"/>
      <inkml:brushProperty name="color" value="#E71224"/>
    </inkml:brush>
  </inkml:definitions>
  <inkml:trace contextRef="#ctx0" brushRef="#br0">1 89 24575,'12'-11'0,"0"1"0,1 0 0,2 1 0,-2 1 0,3 0 0,6-1 0,1 1 0,0 1 0,-5 2 0,0 5 0,5 2 0,12 4 0,5 3 0,2 4 0,-2-1 0,-10 0 0,-9-5 0,-7 0 0,3 4 0,3 2 0,3 1 0,2-3 0,0-5 0,2-3 0,1-1 0,-6-2 0,-6-2 0,1-1 0,4-1 0,1-1 0,-2-1 0,-4 2 0,-2-1 0,4 1 0,-1-1 0,-1 1 0,0 1 0,5-1 0,8 1 0,2-1 0,-6 2 0,-8 0 0,-1 2 0,4-1 0,6 3 0,6 2 0,-1 3 0,-6 2 0,-5 2 0,-5 0 0,-5-2 0,1 0 0,2-2 0,-1 0 0,0-2 0,3-1 0,5-2 0,7-2 0,5 0 0,0-1 0,-2-2 0,-5 1 0,-3-1 0,0-1 0,7-2 0,10-2 0,2 1 0,-4-1 0,-6 1 0,-3 2 0,8 1 0,2 2 0,2-1 0,-8 0 0,-10 0 0,-9 1 0,-1 2 0,13 3 0,10 4 0,0 0 0,-7 1 0,-11-1 0,-1 2 0,7 2 0,4 2 0,-4-1 0,-7-3 0,-6-3 0,-1-3 0,6 1 0,12-1 0,13 0 0,7-2 0,2 0 0,6-4 0,14-3 0,16-3 0,1-1 0,-14 1 0,-11-2 0,-16 1 0,-9 2 0,-12 1 0,-13 5 0,12-1 0,15 0 0,7-1 0,-1-1 0,-13 1 0,-10 0 0,9 1 0,23 2 0,6 2 0,-4 0 0,-16 3 0,-11 6 0,7 6 0,9 5 0,5 1 0,-3 0 0,-4-1 0,-7-1 0,-7-6 0,-5-6 0,3-3 0,4-2 0,5 0 0,-2-1 0,-4-1 0,-1 0 0,4-1 0,8 0 0,13-3 0,7-1 0,0-3 0,-10 0 0,-10-2 0,0-2 0,8 0 0,9 0 0,5 1 0,1 4 0,-3 1 0,2 1 0,8 1 0,14 0 0,10 2 0,-9 0 0,-20 1 0,-21 1 0,-12 2 0,5 5 0,-3 1 0,-2 1 0,-6 1 0,-5-1 0,1-1 0,7-1 0,7-1 0,3-1 0,12-3 0,-1-4 0,3-6 0,0-2 0,-6-7 0,4-4 0,6-3 0,0 1 0,-8 4 0,-13 4 0,-15 3 0,-7 4 0,-1 2 0,-1 3 0,-1 1 0,-1 1 0,-1 5 0,-1 4 0,-2 1 0,-1-1 0,11 1 0,17 3 0,7 1 0,0 4 0,-12-1 0,-10-2 0,0-3 0,2-5 0,1-4 0,-3-2 0,7-6 0,12-8 0,13-4 0,2-3 0,-13 3 0,-13 4 0,-12 2 0,3 3 0,14-1 0,8 0 0,5-3 0,-8 2 0,-14 3 0,-4 2 0,2 1 0,3 0 0,-1 2 0,-2 1 0,8 1 0,0 2 0,-1 3 0,-2 4 0,-9 0 0,11 2 0,26 4 0,17 0 0,2-2 0,-14-5 0,-27-9 0,-14-3 0,0-1 0,2-1 0,2-1 0,1-2 0,-3 0 0,-2 1 0,-1 1 0,3 1 0,-1 0 0,-5 2 0,0 2 0,8 0 0,6 1 0,2 1 0,-7 0 0,-10 2 0,1 1 0,0 1 0,1 1 0,0 0 0,-2-2 0,1-1 0,2 1 0,-1 0 0,-3 0 0,-1-1 0,-1-1 0,0 0 0,3-1 0,5 0 0,5-1 0,0 1 0,-2-3 0,11-9 0,18-11 0,18-5 0,6-3 0,-31 16 0,-15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08:10:07.288"/>
    </inkml:context>
    <inkml:brush xml:id="br0">
      <inkml:brushProperty name="width" value="0.1" units="cm"/>
      <inkml:brushProperty name="height" value="0.1" units="cm"/>
      <inkml:brushProperty name="color" value="#E71224"/>
    </inkml:brush>
  </inkml:definitions>
  <inkml:trace contextRef="#ctx0" brushRef="#br0">0 2948 24575,'16'-4'0,"3"3"0,-5-2 0,1 3 0,-7 0 0,0 0 0,3 0 0,-2 0 0,6 0 0,-6 0 0,2 0 0,-3 0 0,0 0 0,0 0 0,4-4 0,-3 3 0,2-2 0,1-1 0,-4 3 0,4-2 0,-1-1 0,-2 3 0,3-3 0,-4 4 0,0 0 0,0 0 0,0 0 0,0 0 0,3 0 0,-2 0 0,6 0 0,-6 0 0,6 0 0,-3 0 0,1 0 0,-2 0 0,-3 0 0,0 0 0,0 0 0,0 0 0,0 0 0,0 0 0,3 0 0,-2 0 0,3 4 0,-4-3 0,0 2 0,0-3 0,0 0 0,0 0 0,0 0 0,3 0 0,-2 0 0,2 0 0,1 0 0,-3 0 0,2 0 0,-3 0 0,0 0 0,0 0 0,0 4 0,0-3 0,4 2 0,-4-3 0,4 0 0,-4 0 0,0 0 0,-4 4 0,3-3 0,-2 2 0,3-3 0,0 0 0,0 0 0,0 0 0,0 0 0,3 0 0,-2 0 0,2 0 0,-3 0 0,4 0 0,0 4 0,13-3 0,-7 2 0,6 1 0,1-3 0,-7 2 0,6 1 0,-11-3 0,-2 2 0,-3-3 0,0 0 0,0 0 0,0 0 0,0 0 0,0 0 0,0 0 0,0 0 0,0 0 0,0 0 0,0 0 0,0 0 0,0-3 0,0 2 0,3-3 0,-2 4 0,2 0 0,-3 0 0,0 0 0,0 0 0,0 0 0,0 0 0,4 0 0,-3 0 0,6 0 0,-6 0 0,-2 4 0,1-3 0,-4 2 0,4-3 0,0 0 0,0 0 0,0-4 0,0 4 0,0-4 0,0 4 0,0 0 0,0 0 0,-4-4 0,3 4 0,-2-4 0,3 0 0,-1 3 0,-2-6 0,2 3 0,-3-4 0,1-4 0,2 3 0,-3-3 0,4 4 0,0 4 0,0-3 0,0-1 0,0-1 0,0-6 0,0 6 0,4-7 0,-7 7 0,6-2 0,-7-1 0,0 3 0,3-2 0,-6-1 0,3 3 0,-4-3 0,3 8 0,-2-3 0,6-1 0,-6-1 0,3-6 0,-4 2 0,0-3 0,0 3 0,0-2 0,0 6 0,0-2 0,0 3 0,0 0 0,0-1 0,0 1 0,0-3 0,0 2 0,0-3 0,3 8 0,-2-4 0,3 4 0,-1-4 0,-2 0 0,3 0 0,-4 0 0,3 0 0,-2-4 0,3 3 0,-1-6 0,2 2 0,-1 1 0,5-12 0,-4 9 0,4-6 0,1-2 0,-2 8 0,2-6 0,-2 6 0,0 2 0,-4-29 0,3 20 0,-6-29 0,6 33 0,-2-7 0,-1 13 0,3 0 0,-6 4 0,2 0 0,-3 0 0,0 0 0,0 0 0,4 0 0,-3 0 0,2 0 0,-3 0 0,0-1 0,4 5 0,-3-3 0,6 6 0,1-6 0,4 2 0,1 1 0,-2 0 0,-3 4 0,0 4 0,0 4 0,0 4 0,0 0 0,0 0 0,0-4 0,0 3 0,0-2 0,0 6 0,0-6 0,0 6 0,-4-6 0,3 2 0,-2-6 0,-1 2 0,3-3 0,-6 4 0,6 4 0,-6-3 0,3 2 0,-1-3 0,-2 0 0,6 0 0,-6 0 0,6 4 0,-6-4 0,6 4 0,-6-4 0,6 0 0,-6 0 0,6-4 0,-6 7 0,6-6 0,-3 10 0,1-6 0,2 3 0,-3-5 0,1 1 0,2 4 0,-6-3 0,6 2 0,-3-3 0,6 12 0,-2-5 0,2 6 0,-6-10 0,3-3 0,-6 0 0,6 0 0,-6 4 0,6-7 0,-3 6 0,1-7 0,2 4 0,-3 0 0,1 0 0,2 0 0,-6 0 0,6 0 0,-3 0 0,1 0 0,2 0 0,-6 0 0,6 0 0,-3 3 0,8 1 0,-3 1 0,6 2 0,-7-6 0,0 2 0,-1-6 0,-6 2 0,3-3 0,-1 4 0,-2 0 0,6 7 0,-6-5 0,6 1 0,-6-4 0,6-2 0,-2 3 0,-1 0 0,3-4 0,-6 3 0,6-6 0,-6 6 0,6-2 0,-2-1 0,3 3 0,-1-6 0,-2 6 0,6-6 0,-3 6 0,8 1 0,0 1 0,0 2 0,-3-6 0,-2 2 0,-3-6 0,0 6 0,0-6 0,0 6 0,0-3 0,0 1 0,0 2 0,0-6 0,0 2 0,0-3 0,0 4 0,0-3 0,0 2 0,0-3 0,-1 0 0,1 4 0,0-3 0,0 2 0,0-3 0,0 0 0,0 0 0,0 0 0,4 0 0,-3 0 0,6 0 0,-3 0 0,4 0 0,8 0 0,3 0 0,8 0 0,0 0 0,0 0 0,-8 0 0,-2 0 0,-13 0 0,-1 0 0,1 0 0,0 0 0,4 0 0,0 0 0,9 0 0,-11 0 0,6 0 0,-12 0 0,4 0 0,0 0 0,4 0 0,0 4 0,8-3 0,-6 2 0,7-3 0,-13 4 0,3-4 0,-6 4 0,6-4 0,-6 0 0,3 0 0,-4 4 0,-1-4 0,1 4 0,4-4 0,0 0 0,13 5 0,19-4 0,-5 10 0,14-10 0,-26 4 0,-3-5 0,-12 0 0,0 0 0,-4 0 0,3 0 0,2 0 0,3 0 0,0 4 0,-4-3 0,-1 2 0,-3-3 0,4 0 0,-3 0 0,6 0 0,-6 0 0,2 0 0,-3 0 0,0 0 0,0 0 0,4 0 0,-4 0 0,4 0 0,-4 0 0,0 0 0,0 0 0,0 0 0,3 0 0,-2 0 0,6 0 0,-6 0 0,2 0 0,-3 0 0,0 0 0,0 0 0,0 0 0,0 0 0,0 0 0,0 0 0,0 0 0,0 0 0,0 0 0,4 0 0,0 0 0,0 0 0,3 0 0,-6 0 0,3 0 0,-1 0 0,-2 0 0,6 0 0,-2 0 0,2 0 0,10 0 0,-7 0 0,3 0 0,-10 0 0,-3 0 0,0 0 0,0 0 0,0 0 0,0 0 0,0 0 0,0 0 0,4 0 0,-4 0 0,4 0 0,-4 0 0,0 0 0,3 0 0,2 0 0,-1 0 0,0 0 0,-4 0 0,0 0 0,0 0 0,0 0 0,-1-3 0,1 2 0,0-3 0,0 4 0,0 0 0,4-3 0,-3 2 0,2-3 0,-3 0 0,0 4 0,0-4 0,0 0 0,4 0 0,-4-4 0,0 0 0,-1 3 0,-6-2 0,6 6 0,-6-6 0,6 2 0,1-3 0,-2-3 0,4 2 0,-5-3 0,-1 1 0,0 2 0,-1-3 0,-2 0 0,3 0 0,-1-4 0,-2-9 0,3-2 0,-4-25 0,3 21 0,-2-20 0,8 24 0,2-8 0,5-18 0,0 22 0,-1-19 0,-11 23 0,7-8 0,-10-1 0,4 1 0,-5 0 0,0 0 0,8-18 0,3-4 0,7-18 0,-2 18 0,1-13 0,-9 31 0,0-32 0,-3 32 0,-4-5 0,5 19 0,-3 9 0,-2-4 0,2 3 0,-3-2 0,6-6 0,3-19 0,-2-13 0,2-3 0,3-7-398,7-1 0,1-4 398,-4-15 0,1 0 0,8 17 0,-2 4 0,-15 8 0,-3 7 0,3 2 0,-2-1 0,0 23 0,0-26 0,8-4 0,-12-17 0,16-18 0,-5-5 0,3 27 0,-2 11 0,-6 43 0,0 0 0,-3 3 796,2-2-796,-3 6 0,4-3 0,-3 4 0,-2 0 0,1 4 0,0-7 0,1 6 0,2-7 0,-3 4 0,4 7 0,0 2 0,3 10 0,-2-2 0,3 6 0,-4-6 0,0 6 0,-4-6 0,0 6 0,-1-6 0,-2 2 0,3-3 0,-1-3 0,-2 2 0,3 1 0,-1 0 0,-2 4 0,6-1 0,-6-2 0,8 15 0,-1-10 0,3 11 0,-3-9 0,-1-4 0,-3 3 0,0-2 0,4-1 0,-8 0 0,4-5 0,0 1 0,-4 0 0,4 4 0,-4-3 0,0 6 0,0-3 0,5 13 0,-4 1 0,10 9 0,-10-8 0,8-6 0,-8-10 0,2-3 0,1 0 0,-3 4 0,2 0 0,1 4 0,-3 0 0,2-3 0,-3 2 0,4-7 0,-3 4 0,2-1 0,-3-2 0,0 6 0,0-2 0,0-1 0,5 12 0,-3-1 0,8 12 0,-9 0 0,4 0 0,-1-8 0,-3-3 0,6-11 0,-6-2 0,2-3 0,-3 0 0,0 4 0,0-4 0,4 7 0,-3-2 0,7 11 0,-3-6 0,5 7 0,-2-13 0,-4 0 0,0-4 0,-1 0 0,-2 0 0,3 0 0,-4 0 0,0-1 0,0 1 0,0 0 0,0 0 0,0 4 0,0-3 0,3 6 0,-2-6 0,3 2 0,-4-3 0,0 0 0,3 4 0,-2-4 0,6 7 0,-2-6 0,-1 6 0,0-6 0,-1 3 0,-2-4 0,3 3 0,-1-2 0,-2 6 0,2-6 0,1 6 0,-3-6 0,2 6 0,1-6 0,-3 6 0,6-6 0,-6 2 0,2-3 0,1-4 0,-3 3 0,2-2 0,1 3 0,-3 3 0,6-2 0,-6 3 0,6-4 0,-6 0 0,2 0 0,1 0 0,-3 0 0,2-1 0,1-2 0,-3 6 0,2-6 0,1 10 0,0-6 0,4 6 0,0-6 0,-4 2 0,0-3 0,0 0 0,-4 0 0,7 0 0,-6 0 0,6 3 0,-2-2 0,-1 3 0,3-8 0,-2 3 0,6-2 0,-2 6 0,-1-2 0,-4 3 0,-1-8 0,-2 3 0,6-3 0,-6 4 0,3 0 0,-1-3 0,-2 2 0,6-3 0,-3 4 0,4-3 0,0 2 0,0-6 0,0 2 0,0-3 0,-3 4 0,2-3 0,-3 2 0,4-3 0,0 0 0,0 0 0,0 0 0,0 0 0,0 0 0,3-3 0,-2 2 0,3-7 0,-1 4 0,-5-4 0,8 3 0,-12-2 0,8 3 0,-5-4 0,-1 0 0,3-4 0,-6 3 0,6-3 0,-3 4 0,4-3 0,0-2 0,-3-11 0,2 9 0,-3-5 0,1 12 0,2 0 0,-3-1 0,1 1 0,2-3 0,-3 2 0,4-3 0,0 4 0,0 3 0,4 2 0,0 10 0,0-2 0,0 3 0,-8-1 0,3-2 0,-2 3 0,-1 0 0,3 0 0,-6 0 0,6-4 0,-6 3 0,6-3 0,-6 4 0,6 0 0,-6 0 0,3 0 0,-4 0 0,3 0 0,-2 0 0,6 0 0,-2 4 0,-1-3 0,3 6 0,-3-3 0,4 4 0,-3 0 0,2 0 0,-3 0 0,6 8 0,0 3 0,2 8 0,-1 0 0,1 0 0,-2-8 0,-1-3 0,-1-8 0,-3 0 0,2-3 0,-1 10 0,2-8 0,-2 9 0,1-12 0,-6 0 0,6-1 0,-6 2 0,3 3 0,-1 0 0,-2 8 0,8 3 0,-3 8 0,6 0 0,0 0 0,-2-8 0,-1-3 0,-1-11 0,-3 2 0,2-6 0,-3 2 0,1-3 0,2 0 0,-6 0 0,6 0 0,-6 0 0,6 0 0,-7 0 0,8 0 0,-8 0 0,4 0 0,0-4 0,-4 3 0,4-2 0,-1 3 0,-2 0 0,6 0 0,-6 0 0,6-1 0,-6 1 0,6-3 0,-6 2 0,6-6 0,-2 6 0,3-3 0,0 4 0,0-3 0,-4 2 0,3-6 0,-2 6 0,3-6 0,0 6 0,-1-6 0,1 2 0,0-3 0,0 0 0,4 4 0,-3 0 0,6 4 0,-6 0 0,2-4 0,-6 4 0,2-8 0,1 7 0,0 1 0,7 5 0,-2 3 0,-1-7 0,0 1 0,-4-9 0,0 3 0,3-4 0,-2 3 0,15-2 0,-10 6 0,37-6 0,-21 3 0,15-4 0,-21 0 0,-8 0 0,-4 0 0,3 0 0,-6 0 0,3 0 0,8 0 0,-9 0 0,12 0 0,-2 0 0,-3 0 0,7 0 0,-9 0 0,0 0 0,-4 0 0,0 0 0,-1 3 0,-2-2 0,6 3 0,-6-1 0,2-2 0,-3 2 0,0-3 0,4 0 0,-3 4 0,2-3 0,-3 2 0,3 1 0,2-3 0,3 6 0,26-6 0,-11 8 0,13-8 0,-11 4 0,-15-5 0,15 0 0,-15 0 0,15 0 0,-15 0 0,15 0 0,-19 0 0,6 0 0,-12 4 0,4-4 0,0 4 0,4-4 0,9-5 0,-7 3 0,22-3 0,-12 5 0,6 0 0,-10 0 0,-11 0 0,-2 0 0,-3 0 0,0 0 0,4 0 0,0 0 0,13 0 0,-7 0 0,15 0 0,-19 0 0,6 0 0,-12-3 0,0 2 0,0-3 0,0 4 0,4 0 0,9 0 0,-3 0 0,15 5 0,-7-3 0,1 3 0,-3-5 0,-8 0 0,-3 0 0,-2 0 0,-3 0 0,0 0 0,0 0 0,0 0 0,0 0 0,0 0 0,0 0 0,3 0 0,-2 0 0,3 0 0,-1 0 0,-2 0 0,3 0 0,-5 0 0,1 0 0,0 0 0,4 0 0,26 0 0,-7 0 0,22 0 0,-30-4 0,-3 3 0,-12-6 0,0 3 0,-4-4 0,3-1 0,-2-2 0,3 2 0,1-15 0,3 9 0,0-18 0,2 7 0,-2-10 0,-1 1 0,-4 0 0,-2-18 0,-5 13 0,0-47 0,0 8-587,0 24 0,0-4 587,0-5 0,0-3-882,0-8 1,0-3 881,0-1 0,0 1 0,0 9 0,0 2-74,0 2 0,0 4 74,0-18 0,0-13 0,0 17 0,0 27 0,0-3 1058,5 25-1058,-4-10 1854,8 10-1854,-8 1 173,6 9-173,-6 0 0,2 3 0,-3-2 0,0 3 0,0-13 0,0-2 0,0-8 0,0 0 0,4 8 0,-3 6 0,2 9 0,1 4 0,0 0 0,4-3 0,0 2 0,0-3 0,0 4 0,0 0 0,0 3 0,0-2 0,-4 3 0,4-4 0,-8-1 0,7 5 0,-6-3 0,6-1 0,-6-1 0,3-3 0,-1 4 0,2 0 0,-1 0 0,3 3 0,-6 5 0,6 8 0,-2 1 0,3 3 0,-4-1 0,0 2 0,1 11 0,1 3 0,9 25 0,0 5 0,16 35 0,-10-43 0,1-2 0,17 32 0,-3-18 0,-21-36 0,-11-13 0,0 3 0,-4-3 0,3 4 0,6 26 0,5 7 0,1 1 0,3 9-1154,6 16 1,5 3 1153,10 5 0,3 1 0,-8-4 0,-1-6 0,-4-26 0,-2-8 0,-2 2 0,-10-17 0,-1-7 0,24 48 0,-11-14 0,28 30 0,-21-27 2307,-4-20-2307,-15-10 0,-10-9 0,-2 0 0,1-4 0,-3 3 0,6-6 0,-3 6 0,1-3 0,2 4 0,-1 9 0,4 1 0,0 1 0,-4-6 0,1-6 0,-3-10 0,34 2 0,7-7 0,29 9 0,0 1 0,1 17 0,-1-7 0,-17 4 0,13-15 0,-39-3 0,19-6 0,-32 0 0,7 0 0,-13 0 0,12 0 0,-1 0 0,12 0 0,0 0 0,-8 0 0,-3 0 0,-11 0 0,-2 0 0,1 0 0,0 0 0,13 0 0,1 0 0,9 0 0,0 0 0,-8 0 0,6 0 0,-15 0 0,7 0 0,-1 0 0,3 0 0,-1 3 0,-1-2 0,-1 2 0,-9-3 0,5 0 0,-9 0 0,17 6 0,18 3 0,1-2 0,-3 2 0,-20-9 0,-8 0 0,-3 0 0,2 0 0,-3 0 0,30 8 0,6-6 0,27 14 0,-27-10 0,2 3 0,-32-5 0,3-1 0,-6-2 0,-6 3 0,15-4 0,-1 0 0,12 0 0,0 0 0,-8 3 0,-3-2 0,-8 2 0,-3-3 0,2 0 0,-3 0 0,4 0 0,8 0 0,-9 0 0,5 0 0,-12 0 0,0 0 0,3 0 0,10 0 0,6 0 0,26 9 0,-22-7 0,19 6 0,-32-8 0,6 0 0,-11-4 0,-2 4 0,9-4 0,3 4 0,1 0 0,-1 0 0,-14 0 0,2 0 0,1 0 0,0 0 0,13 0 0,1 0 0,-2 0 0,-4 0 0,-12-4 0,-1 3 0,5-2 0,-3 3 0,6 0 0,-6-4 0,2 3 0,-3-2 0,0 3 0,4 0 0,-3 0 0,2 0 0,1 0 0,26 0 0,-16 0 0,17 0 0,-28 0 0,-3 0 0,0 0 0,0 0 0,4 0 0,-4 0 0,4-4 0,-8 3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08:35:10.693"/>
    </inkml:context>
    <inkml:brush xml:id="br0">
      <inkml:brushProperty name="width" value="0.1" units="cm"/>
      <inkml:brushProperty name="height" value="0.1" units="cm"/>
      <inkml:brushProperty name="color" value="#E71224"/>
    </inkml:brush>
  </inkml:definitions>
  <inkml:trace contextRef="#ctx0" brushRef="#br0">0 2246 24575,'43'-30'0,"0"-1"0,34-21 0,-35 23 0,-4 4 0,-1 3 0,3-1 0,11-4 0,8-3 0,0 0 0,-8 4 0,-10 5 0,0 1 0,3 3 0,8-1 0,2-2 0,7-7 0,1-6 0,5-4 0,-2 2 0,-2 2 0,-1 1 0,10-1 0,15 0 0,-36 16 0,3 1 0,-1-1 0,-1 1 0,37-16 0,-16 1 0,-19-1 0,0-3 0,3-2 0,6-1 0,15 2 0,14 3 0,-41 16 0,1-1 0,-3 0 0,-1-3 0,36-23 0,-18 0 0,-15 6 0,-5 4 0,2 4 0,11-1 0,9-2 0,4-4 0,-2-4 0,1-7 0,-6 1 0,-2 7 0,-3 9 0,0 8 0,-1 3 0,5-5 0,0-1 0,1-2 0,-1 1 0,-6-2 0,-5-3 0,2-5 0,5-1 0,1 2 0,-2 4 0,-9 7 0,-9 4 0,-8 4 0,1 0 0,10-6 0,10-6 0,10-4 0,-1 2 0,-9 6 0,-14 8 0,-14 5 0,-8 3 0,-4 2 0,3 0 0,-1 1 0,-4 1 0,-4 2 0,-2 1 0,0 0 0,0 0 0,-3 0 0,-1 1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08:35:13.894"/>
    </inkml:context>
    <inkml:brush xml:id="br0">
      <inkml:brushProperty name="width" value="0.1" units="cm"/>
      <inkml:brushProperty name="height" value="0.1" units="cm"/>
      <inkml:brushProperty name="color" value="#E71224"/>
    </inkml:brush>
  </inkml:definitions>
  <inkml:trace contextRef="#ctx0" brushRef="#br0">1 1 24575,'18'6'0,"-3"0"0,0 3 0,12 9 0,25 14 0,22 10 0,10 4 0,-9-6 0,-14-7 0,-10-4 0,-3-4 0,0-1 0,-4-3 0,-5-2 0,-7-2 0,-3 1 0,7 2 0,12 3 0,10 4 0,4 2 0,-10-3 0,-6 1 0,0 4 0,7 4 0,7 2 0,0-4 0,-9-6 0,-13-7 0,-8 0 0,3 6 0,19 11 0,20 9 0,2-1 0,-8-6 0,-19-10 0,-15-7 0,0-1 0,7 3 0,28 12 0,21 6 0,-41-20 0,-1-2 0,28 12 0,-35-17 0,-20-7 0,-1 2 0,15 9 0,15 5 0,3 0 0,-4-5 0,-7-5 0,-8-3 0,-2 1 0,0 0 0,11 4 0,14 6 0,8 4 0,4 3 0,-10-5 0,-7-2 0,2 1 0,2 0 0,8-1 0,5-1 0,-4-1 0,-2 2 0,-4 5 0,0 3 0,-1-1 0,1-2 0,4 1 0,11 5 0,-1 2 0,-7-4 0,-13-6 0,-20-9 0,4 0 0,1 2 0,6 2 0,1 2 0,-10-3 0,-3-2 0,0 1 0,6 4 0,10 6 0,10 6 0,4 0 0,-7-5 0,-16-9 0,-15-7 0,0-1 0,6 3 0,-1-1 0,-1-2 0,-7-4 0,-1 0 0,0 2 0,-5-1 0,-4-2 0,-1-1 0,8 3 0,6 3 0,1 1 0,-6-4 0,-9-4 0,-7-4 0,-2-1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7:58:51.421"/>
    </inkml:context>
    <inkml:brush xml:id="br0">
      <inkml:brushProperty name="width" value="0.1" units="cm"/>
      <inkml:brushProperty name="height" value="0.1" units="cm"/>
      <inkml:brushProperty name="color" value="#E71224"/>
    </inkml:brush>
  </inkml:definitions>
  <inkml:trace contextRef="#ctx0" brushRef="#br0">315 299 24575,'36'0'0,"2"0"0,3 0 0,6 0 0,-14 0 0,14 0 0,-15 0 0,26 0 0,-23 0 0,13 0 0,-17 0 0,-9 0 0,7 0 0,-14 0 0,5 0 0,-7 0 0,1 0 0,-18-6 0,-24-3 0,-14-6 0,-39-13 0,16 9 0,-30-10-637,9 2 637,-1 5 0,4-13 0,10 15 0,11-6 0,2 9 0,19 1 0,9 7 0,11-4 0,7 11 637,24-4-637,19 6 0,28 0 0,27 0 0,-10 0 0,21 0 0,-20 0 0,20 0 0,-20 8 0,20 3 0,-20 7-481,-22-5 0,1 3 481,35 23 0,-35-18 0,2 0 0,0 4 0,-2-1 0,36 6 0,-37-11 0,1 0 0,32 11-274,1 0 274,-14-4 0,-22-9 0,-12-2 0,-9-6 0,-7-3 0,-2-6 948,-25 0-948,-15-7 288,-41-21-288,5 7 0,-4-8 0,-1 0-604,-12 6 604,12 2 0,-2 1 0,13 8 0,-1 4 0,-6 2 0,-1 1 0,0-5 0,0 2 0,-42 6-146,16-7 146,20 9 0,12 0 0,19 0 0,4 0 0,13 0 599,0 5-599,21 3 151,19 6-151,15 1 0,9 2 0,11 0 0,2 0 0,22 2 0,-10-1 0,10-7 0,-22 4 0,-2-13 0,-19 12 0,-3-12 0,-15 4 0,-2-6 0,-7 0 0,-12 0 0,-11-6 0,-13-3 0,-17-14 0,-13 4 0,-34-7 0,8 8 0,24 8 0,0 0 0,-32-9 0,-1 8 0,4-6 0,20 15 0,4-14 0,17 14 0,11-5 0,9 7 0,9 0 0,5 0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15</a:t>
            </a:fld>
            <a:endParaRPr lang="en-US"/>
          </a:p>
        </p:txBody>
      </p:sp>
    </p:spTree>
    <p:extLst>
      <p:ext uri="{BB962C8B-B14F-4D97-AF65-F5344CB8AC3E}">
        <p14:creationId xmlns:p14="http://schemas.microsoft.com/office/powerpoint/2010/main" val="420748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43</a:t>
            </a:fld>
            <a:endParaRPr lang="en-US"/>
          </a:p>
        </p:txBody>
      </p:sp>
    </p:spTree>
    <p:extLst>
      <p:ext uri="{BB962C8B-B14F-4D97-AF65-F5344CB8AC3E}">
        <p14:creationId xmlns:p14="http://schemas.microsoft.com/office/powerpoint/2010/main" val="36885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49</a:t>
            </a:fld>
            <a:endParaRPr lang="en-US"/>
          </a:p>
        </p:txBody>
      </p:sp>
    </p:spTree>
    <p:extLst>
      <p:ext uri="{BB962C8B-B14F-4D97-AF65-F5344CB8AC3E}">
        <p14:creationId xmlns:p14="http://schemas.microsoft.com/office/powerpoint/2010/main" val="143302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unexpected feature in Figure 8.10 is that two and not nine peaks are observed in the CH4 spectrum. Why is this? To discuss the vibrational modes of polyatomic species in more detail, the information about molecular symmetry and group theory discussed in Chapter 16 is needed. For now, we simply state the results. In applying group theory to the CH4 molecule, the 1306 cm-1 peak can be associated with  three degenerate C ¬ H bending modes, and the 3020 cm-1 peak can be associated with three degenerate C ¬ H stretching modes. This still leaves three vibrational modes unaccounted for. Again, applying group theory to the CH4 molecule, one finds that these modes are symmetric and do not satisfy the condition </a:t>
            </a:r>
            <a:r>
              <a:rPr lang="en-US" dirty="0" err="1"/>
              <a:t>dmx</a:t>
            </a:r>
            <a:r>
              <a:rPr lang="en-US" dirty="0"/>
              <a:t> &gt;dx  0. Therefore, they are infrared inactive. However, the stretching mode for CO and all modes for CH4 are active in Raman spectroscopy, which we will discuss in Supplemental Section 8.8. Of the 30 vibrational modes for benzene, four peaks (corresponding to 7 of the 30 modes) are observed in infrared spectroscopy, and seven peaks (corresponding to 12 of the 30 modes) are observed in Raman spectroscopy. None of the frequencies is observed in both Raman and infrared spectroscopy. Eleven vibrational modes are neither infrared nor Raman active.</a:t>
            </a:r>
          </a:p>
        </p:txBody>
      </p:sp>
      <p:sp>
        <p:nvSpPr>
          <p:cNvPr id="4" name="Slide Number Placeholder 3"/>
          <p:cNvSpPr>
            <a:spLocks noGrp="1"/>
          </p:cNvSpPr>
          <p:nvPr>
            <p:ph type="sldNum" sz="quarter" idx="5"/>
          </p:nvPr>
        </p:nvSpPr>
        <p:spPr/>
        <p:txBody>
          <a:bodyPr/>
          <a:lstStyle/>
          <a:p>
            <a:fld id="{EA72985F-36CD-4D87-8C89-674A558E8057}" type="slidenum">
              <a:rPr lang="en-US" smtClean="0"/>
              <a:t>60</a:t>
            </a:fld>
            <a:endParaRPr lang="en-US"/>
          </a:p>
        </p:txBody>
      </p:sp>
    </p:spTree>
    <p:extLst>
      <p:ext uri="{BB962C8B-B14F-4D97-AF65-F5344CB8AC3E}">
        <p14:creationId xmlns:p14="http://schemas.microsoft.com/office/powerpoint/2010/main" val="23944592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083366"/>
            <a:ext cx="11431663" cy="4975236"/>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15.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emf"/></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5.xml"/><Relationship Id="rId5" Type="http://schemas.openxmlformats.org/officeDocument/2006/relationships/image" Target="../media/image55.emf"/><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5.xml"/><Relationship Id="rId5" Type="http://schemas.openxmlformats.org/officeDocument/2006/relationships/image" Target="../media/image59.emf"/><Relationship Id="rId4" Type="http://schemas.openxmlformats.org/officeDocument/2006/relationships/image" Target="../media/image58.emf"/></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9.png"/><Relationship Id="rId3" Type="http://schemas.openxmlformats.org/officeDocument/2006/relationships/image" Target="../media/image63.emf"/><Relationship Id="rId7" Type="http://schemas.openxmlformats.org/officeDocument/2006/relationships/image" Target="../media/image66.png"/><Relationship Id="rId12" Type="http://schemas.openxmlformats.org/officeDocument/2006/relationships/customXml" Target="../ink/ink4.xml"/><Relationship Id="rId2" Type="http://schemas.openxmlformats.org/officeDocument/2006/relationships/image" Target="../media/image62.emf"/><Relationship Id="rId1" Type="http://schemas.openxmlformats.org/officeDocument/2006/relationships/slideLayout" Target="../slideLayouts/slideLayout15.xml"/><Relationship Id="rId6" Type="http://schemas.openxmlformats.org/officeDocument/2006/relationships/customXml" Target="../ink/ink1.xml"/><Relationship Id="rId11" Type="http://schemas.openxmlformats.org/officeDocument/2006/relationships/image" Target="../media/image68.png"/><Relationship Id="rId5" Type="http://schemas.openxmlformats.org/officeDocument/2006/relationships/image" Target="../media/image65.emf"/><Relationship Id="rId10" Type="http://schemas.openxmlformats.org/officeDocument/2006/relationships/customXml" Target="../ink/ink3.xml"/><Relationship Id="rId4" Type="http://schemas.openxmlformats.org/officeDocument/2006/relationships/image" Target="../media/image64.emf"/><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15.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emf"/></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5.xml"/><Relationship Id="rId4" Type="http://schemas.openxmlformats.org/officeDocument/2006/relationships/image" Target="../media/image83.emf"/></Relationships>
</file>

<file path=ppt/slides/_rels/slide2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5.xml"/><Relationship Id="rId4" Type="http://schemas.openxmlformats.org/officeDocument/2006/relationships/image" Target="../media/image86.emf"/></Relationships>
</file>

<file path=ppt/slides/_rels/slide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5.xml"/><Relationship Id="rId4" Type="http://schemas.openxmlformats.org/officeDocument/2006/relationships/image" Target="../media/image89.emf"/></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5.xml"/><Relationship Id="rId4" Type="http://schemas.openxmlformats.org/officeDocument/2006/relationships/image" Target="../media/image92.emf"/></Relationships>
</file>

<file path=ppt/slides/_rels/slide3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15.xml"/><Relationship Id="rId4" Type="http://schemas.openxmlformats.org/officeDocument/2006/relationships/image" Target="../media/image95.emf"/></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pubs.aip.org/physicstoday/article/58/2/30/904451/Rereading-Einstein-on-RadiationThe-concepts-of"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15.xml"/><Relationship Id="rId4" Type="http://schemas.openxmlformats.org/officeDocument/2006/relationships/image" Target="../media/image102.emf"/></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gif"/><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40.xml.rels><?xml version="1.0" encoding="UTF-8" standalone="yes"?>
<Relationships xmlns="http://schemas.openxmlformats.org/package/2006/relationships"><Relationship Id="rId8" Type="http://schemas.openxmlformats.org/officeDocument/2006/relationships/hyperlink" Target="https://chem.libretexts.org/Bookshelves/Physical_and_Theoretical_Chemistry_Textbook_Maps/Supplemental_Modules_(Physical_and_Theoretical_Chemistry)/Spectroscopy/Vibrational_Spectroscopy/Infrared_Spectroscopy/Infrared_Spectroscopy" TargetMode="External"/><Relationship Id="rId3" Type="http://schemas.openxmlformats.org/officeDocument/2006/relationships/image" Target="../media/image104.gif"/><Relationship Id="rId7" Type="http://schemas.openxmlformats.org/officeDocument/2006/relationships/image" Target="../media/image108.gif"/><Relationship Id="rId2" Type="http://schemas.openxmlformats.org/officeDocument/2006/relationships/image" Target="../media/image103.gif"/><Relationship Id="rId1" Type="http://schemas.openxmlformats.org/officeDocument/2006/relationships/slideLayout" Target="../slideLayouts/slideLayout15.xml"/><Relationship Id="rId6" Type="http://schemas.openxmlformats.org/officeDocument/2006/relationships/image" Target="../media/image107.gif"/><Relationship Id="rId5" Type="http://schemas.openxmlformats.org/officeDocument/2006/relationships/image" Target="../media/image106.gif"/><Relationship Id="rId4" Type="http://schemas.openxmlformats.org/officeDocument/2006/relationships/image" Target="../media/image105.gif"/></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chemtube3d.com/vibrations-of-vanillin/" TargetMode="External"/><Relationship Id="rId1" Type="http://schemas.openxmlformats.org/officeDocument/2006/relationships/slideLayout" Target="../slideLayouts/slideLayout15.xml"/><Relationship Id="rId4" Type="http://schemas.openxmlformats.org/officeDocument/2006/relationships/image" Target="../media/image110.jpg"/></Relationships>
</file>

<file path=ppt/slides/_rels/slide4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1.png"/><Relationship Id="rId1" Type="http://schemas.openxmlformats.org/officeDocument/2006/relationships/slideLayout" Target="../slideLayouts/slideLayout15.xml"/><Relationship Id="rId5" Type="http://schemas.openxmlformats.org/officeDocument/2006/relationships/image" Target="../media/image70.emf"/><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15.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15.xml"/><Relationship Id="rId4" Type="http://schemas.openxmlformats.org/officeDocument/2006/relationships/image" Target="../media/image121.emf"/></Relationships>
</file>

<file path=ppt/slides/_rels/slide47.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slideLayout" Target="../slideLayouts/slideLayout15.xml"/><Relationship Id="rId7" Type="http://schemas.openxmlformats.org/officeDocument/2006/relationships/image" Target="../media/image125.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png"/><Relationship Id="rId9" Type="http://schemas.openxmlformats.org/officeDocument/2006/relationships/image" Target="../media/image127.emf"/></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30.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34.emf"/><Relationship Id="rId7" Type="http://schemas.openxmlformats.org/officeDocument/2006/relationships/image" Target="../media/image137.emf"/><Relationship Id="rId2" Type="http://schemas.openxmlformats.org/officeDocument/2006/relationships/image" Target="../media/image133.emf"/><Relationship Id="rId1" Type="http://schemas.openxmlformats.org/officeDocument/2006/relationships/slideLayout" Target="../slideLayouts/slideLayout15.xml"/><Relationship Id="rId6" Type="http://schemas.openxmlformats.org/officeDocument/2006/relationships/image" Target="../media/image136.emf"/><Relationship Id="rId5" Type="http://schemas.openxmlformats.org/officeDocument/2006/relationships/image" Target="../media/image135.png"/><Relationship Id="rId4" Type="http://schemas.openxmlformats.org/officeDocument/2006/relationships/customXml" Target="../ink/ink6.xml"/></Relationships>
</file>

<file path=ppt/slides/_rels/slide5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4.emf"/><Relationship Id="rId1" Type="http://schemas.openxmlformats.org/officeDocument/2006/relationships/slideLayout" Target="../slideLayouts/slideLayout15.xml"/><Relationship Id="rId5" Type="http://schemas.openxmlformats.org/officeDocument/2006/relationships/image" Target="../media/image140.emf"/><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emf"/><Relationship Id="rId7" Type="http://schemas.openxmlformats.org/officeDocument/2006/relationships/customXml" Target="../ink/ink8.xml"/><Relationship Id="rId2" Type="http://schemas.openxmlformats.org/officeDocument/2006/relationships/image" Target="../media/image145.png"/><Relationship Id="rId1" Type="http://schemas.openxmlformats.org/officeDocument/2006/relationships/slideLayout" Target="../slideLayouts/slideLayout15.xml"/><Relationship Id="rId6" Type="http://schemas.openxmlformats.org/officeDocument/2006/relationships/image" Target="../media/image148.png"/><Relationship Id="rId5" Type="http://schemas.openxmlformats.org/officeDocument/2006/relationships/customXml" Target="../ink/ink7.xml"/><Relationship Id="rId4" Type="http://schemas.openxmlformats.org/officeDocument/2006/relationships/image" Target="../media/image147.emf"/></Relationships>
</file>

<file path=ppt/slides/_rels/slide56.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15.xml"/><Relationship Id="rId5" Type="http://schemas.openxmlformats.org/officeDocument/2006/relationships/image" Target="../media/image153.emf"/><Relationship Id="rId4" Type="http://schemas.openxmlformats.org/officeDocument/2006/relationships/image" Target="../media/image152.emf"/></Relationships>
</file>

<file path=ppt/slides/_rels/slide57.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www.chemtube3d.com/vibrationsco2/" TargetMode="Externa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15.xml"/><Relationship Id="rId5" Type="http://schemas.openxmlformats.org/officeDocument/2006/relationships/image" Target="../media/image163.emf"/><Relationship Id="rId4" Type="http://schemas.openxmlformats.org/officeDocument/2006/relationships/image" Target="../media/image16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5.xml"/><Relationship Id="rId5" Type="http://schemas.openxmlformats.org/officeDocument/2006/relationships/image" Target="../media/image172.emf"/><Relationship Id="rId4" Type="http://schemas.openxmlformats.org/officeDocument/2006/relationships/image" Target="../media/image171.emf"/></Relationships>
</file>

<file path=ppt/slides/_rels/slide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76.emf"/><Relationship Id="rId1" Type="http://schemas.openxmlformats.org/officeDocument/2006/relationships/slideLayout" Target="../slideLayouts/slideLayout15.xml"/><Relationship Id="rId5" Type="http://schemas.openxmlformats.org/officeDocument/2006/relationships/customXml" Target="../ink/ink10.xml"/><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7.emf"/><Relationship Id="rId4" Type="http://schemas.openxmlformats.org/officeDocument/2006/relationships/image" Target="../media/image36.emf"/></Relationships>
</file>

<file path=ppt/slides/_rels/slide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9 </a:t>
            </a:r>
            <a:r>
              <a:rPr lang="en-US" dirty="0" err="1"/>
              <a:t>og</a:t>
            </a:r>
            <a:r>
              <a:rPr lang="en-US" dirty="0"/>
              <a:t> 10</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25-26/9/2024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4320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03F4-B416-5736-0AD7-2899846A3E30}"/>
              </a:ext>
            </a:extLst>
          </p:cNvPr>
          <p:cNvSpPr>
            <a:spLocks noGrp="1"/>
          </p:cNvSpPr>
          <p:nvPr>
            <p:ph type="title"/>
          </p:nvPr>
        </p:nvSpPr>
        <p:spPr/>
        <p:txBody>
          <a:bodyPr/>
          <a:lstStyle/>
          <a:p>
            <a:r>
              <a:rPr lang="en-US" dirty="0" err="1"/>
              <a:t>Rotasjon</a:t>
            </a:r>
            <a:r>
              <a:rPr lang="en-US" dirty="0"/>
              <a:t> </a:t>
            </a:r>
            <a:r>
              <a:rPr lang="en-US" dirty="0" err="1"/>
              <a:t>i</a:t>
            </a:r>
            <a:r>
              <a:rPr lang="en-US" dirty="0"/>
              <a:t> 3D</a:t>
            </a:r>
          </a:p>
        </p:txBody>
      </p:sp>
      <p:sp>
        <p:nvSpPr>
          <p:cNvPr id="3" name="Content Placeholder 2">
            <a:extLst>
              <a:ext uri="{FF2B5EF4-FFF2-40B4-BE49-F238E27FC236}">
                <a16:creationId xmlns:a16="http://schemas.microsoft.com/office/drawing/2014/main" id="{8BA8CC64-8038-40E9-5C87-4EBAFA0B24C1}"/>
              </a:ext>
            </a:extLst>
          </p:cNvPr>
          <p:cNvSpPr>
            <a:spLocks noGrp="1"/>
          </p:cNvSpPr>
          <p:nvPr>
            <p:ph sz="half" idx="30"/>
          </p:nvPr>
        </p:nvSpPr>
        <p:spPr/>
        <p:txBody>
          <a:bodyPr/>
          <a:lstStyle/>
          <a:p>
            <a:r>
              <a:rPr lang="en-US" dirty="0" err="1"/>
              <a:t>Angulærmoment</a:t>
            </a:r>
            <a:r>
              <a:rPr lang="en-US" dirty="0"/>
              <a:t>:</a:t>
            </a:r>
          </a:p>
          <a:p>
            <a:r>
              <a:rPr lang="en-US" dirty="0" err="1"/>
              <a:t>Klassisk</a:t>
            </a:r>
            <a:r>
              <a:rPr lang="en-US" dirty="0"/>
              <a:t> </a:t>
            </a:r>
            <a:r>
              <a:rPr lang="en-US" dirty="0" err="1"/>
              <a:t>Hamiltonfunksjon</a:t>
            </a:r>
            <a:endParaRPr lang="en-US" dirty="0"/>
          </a:p>
          <a:p>
            <a:endParaRPr lang="en-US" dirty="0"/>
          </a:p>
          <a:p>
            <a:endParaRPr lang="en-US" dirty="0"/>
          </a:p>
          <a:p>
            <a:r>
              <a:rPr lang="en-US" dirty="0" err="1"/>
              <a:t>Rotasjon</a:t>
            </a:r>
            <a:r>
              <a:rPr lang="en-US" dirty="0"/>
              <a:t> om </a:t>
            </a:r>
            <a:r>
              <a:rPr lang="en-US" dirty="0" err="1"/>
              <a:t>en</a:t>
            </a:r>
            <a:r>
              <a:rPr lang="en-US" dirty="0"/>
              <a:t> </a:t>
            </a:r>
            <a:r>
              <a:rPr lang="en-US" dirty="0" err="1"/>
              <a:t>akse</a:t>
            </a:r>
            <a:r>
              <a:rPr lang="en-US" dirty="0"/>
              <a:t>, </a:t>
            </a:r>
            <a:r>
              <a:rPr lang="en-US" dirty="0" err="1"/>
              <a:t>konstant</a:t>
            </a:r>
            <a:r>
              <a:rPr lang="en-US" dirty="0"/>
              <a:t> </a:t>
            </a:r>
            <a:r>
              <a:rPr lang="en-US" dirty="0" err="1"/>
              <a:t>vinkelfrekvens</a:t>
            </a:r>
            <a:endParaRPr lang="en-US" dirty="0"/>
          </a:p>
          <a:p>
            <a:endParaRPr lang="en-US" dirty="0"/>
          </a:p>
          <a:p>
            <a:r>
              <a:rPr lang="en-US" dirty="0" err="1"/>
              <a:t>Kvantemekanisk</a:t>
            </a:r>
            <a:r>
              <a:rPr lang="en-US" dirty="0"/>
              <a:t>:</a:t>
            </a:r>
          </a:p>
        </p:txBody>
      </p:sp>
      <p:pic>
        <p:nvPicPr>
          <p:cNvPr id="5" name="Picture 4">
            <a:extLst>
              <a:ext uri="{FF2B5EF4-FFF2-40B4-BE49-F238E27FC236}">
                <a16:creationId xmlns:a16="http://schemas.microsoft.com/office/drawing/2014/main" id="{08685FC1-61CE-6835-A285-F5922DFE1DA7}"/>
              </a:ext>
            </a:extLst>
          </p:cNvPr>
          <p:cNvPicPr>
            <a:picLocks noChangeAspect="1"/>
          </p:cNvPicPr>
          <p:nvPr/>
        </p:nvPicPr>
        <p:blipFill>
          <a:blip r:embed="rId2"/>
          <a:stretch>
            <a:fillRect/>
          </a:stretch>
        </p:blipFill>
        <p:spPr>
          <a:xfrm>
            <a:off x="2903464" y="2025651"/>
            <a:ext cx="2463800" cy="635000"/>
          </a:xfrm>
          <a:prstGeom prst="rect">
            <a:avLst/>
          </a:prstGeom>
        </p:spPr>
      </p:pic>
      <p:pic>
        <p:nvPicPr>
          <p:cNvPr id="7" name="Picture 6" descr="A hand with a spinning top&#10;&#10;Description automatically generated">
            <a:extLst>
              <a:ext uri="{FF2B5EF4-FFF2-40B4-BE49-F238E27FC236}">
                <a16:creationId xmlns:a16="http://schemas.microsoft.com/office/drawing/2014/main" id="{E48EAA7B-6E5E-5123-8197-A3FE8AF76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637" y="0"/>
            <a:ext cx="3822700" cy="6680200"/>
          </a:xfrm>
          <a:prstGeom prst="rect">
            <a:avLst/>
          </a:prstGeom>
        </p:spPr>
      </p:pic>
      <p:pic>
        <p:nvPicPr>
          <p:cNvPr id="9" name="Picture 8">
            <a:extLst>
              <a:ext uri="{FF2B5EF4-FFF2-40B4-BE49-F238E27FC236}">
                <a16:creationId xmlns:a16="http://schemas.microsoft.com/office/drawing/2014/main" id="{2539FA55-5D58-38C3-6DF5-3A77B369A48A}"/>
              </a:ext>
            </a:extLst>
          </p:cNvPr>
          <p:cNvPicPr>
            <a:picLocks noChangeAspect="1"/>
          </p:cNvPicPr>
          <p:nvPr/>
        </p:nvPicPr>
        <p:blipFill>
          <a:blip r:embed="rId4"/>
          <a:stretch>
            <a:fillRect/>
          </a:stretch>
        </p:blipFill>
        <p:spPr>
          <a:xfrm>
            <a:off x="7055681" y="3289996"/>
            <a:ext cx="1130300" cy="266700"/>
          </a:xfrm>
          <a:prstGeom prst="rect">
            <a:avLst/>
          </a:prstGeom>
        </p:spPr>
      </p:pic>
      <p:pic>
        <p:nvPicPr>
          <p:cNvPr id="11" name="Picture 10">
            <a:extLst>
              <a:ext uri="{FF2B5EF4-FFF2-40B4-BE49-F238E27FC236}">
                <a16:creationId xmlns:a16="http://schemas.microsoft.com/office/drawing/2014/main" id="{28E64610-DE89-7684-8BEC-B8EB34E8FDD7}"/>
              </a:ext>
            </a:extLst>
          </p:cNvPr>
          <p:cNvPicPr>
            <a:picLocks noChangeAspect="1"/>
          </p:cNvPicPr>
          <p:nvPr/>
        </p:nvPicPr>
        <p:blipFill>
          <a:blip r:embed="rId5"/>
          <a:stretch>
            <a:fillRect/>
          </a:stretch>
        </p:blipFill>
        <p:spPr>
          <a:xfrm>
            <a:off x="3354314" y="1185542"/>
            <a:ext cx="4025900" cy="304800"/>
          </a:xfrm>
          <a:prstGeom prst="rect">
            <a:avLst/>
          </a:prstGeom>
        </p:spPr>
      </p:pic>
      <p:pic>
        <p:nvPicPr>
          <p:cNvPr id="12" name="Picture 11">
            <a:extLst>
              <a:ext uri="{FF2B5EF4-FFF2-40B4-BE49-F238E27FC236}">
                <a16:creationId xmlns:a16="http://schemas.microsoft.com/office/drawing/2014/main" id="{9A69D28D-EB50-4DBA-B677-692B372A231F}"/>
              </a:ext>
            </a:extLst>
          </p:cNvPr>
          <p:cNvPicPr>
            <a:picLocks noChangeAspect="1"/>
          </p:cNvPicPr>
          <p:nvPr/>
        </p:nvPicPr>
        <p:blipFill>
          <a:blip r:embed="rId6"/>
          <a:stretch>
            <a:fillRect/>
          </a:stretch>
        </p:blipFill>
        <p:spPr>
          <a:xfrm>
            <a:off x="1146544" y="5088834"/>
            <a:ext cx="4025900" cy="685800"/>
          </a:xfrm>
          <a:prstGeom prst="rect">
            <a:avLst/>
          </a:prstGeom>
        </p:spPr>
      </p:pic>
      <p:pic>
        <p:nvPicPr>
          <p:cNvPr id="4" name="Picture 3">
            <a:extLst>
              <a:ext uri="{FF2B5EF4-FFF2-40B4-BE49-F238E27FC236}">
                <a16:creationId xmlns:a16="http://schemas.microsoft.com/office/drawing/2014/main" id="{51F6ED3C-DDD4-63FA-AEE5-7214CFF7E669}"/>
              </a:ext>
            </a:extLst>
          </p:cNvPr>
          <p:cNvPicPr>
            <a:picLocks noChangeAspect="1"/>
          </p:cNvPicPr>
          <p:nvPr/>
        </p:nvPicPr>
        <p:blipFill>
          <a:blip r:embed="rId7"/>
          <a:stretch>
            <a:fillRect/>
          </a:stretch>
        </p:blipFill>
        <p:spPr>
          <a:xfrm>
            <a:off x="3159494" y="4069686"/>
            <a:ext cx="2832100" cy="635000"/>
          </a:xfrm>
          <a:prstGeom prst="rect">
            <a:avLst/>
          </a:prstGeom>
        </p:spPr>
      </p:pic>
      <p:sp>
        <p:nvSpPr>
          <p:cNvPr id="6" name="Line Callout 1 5">
            <a:extLst>
              <a:ext uri="{FF2B5EF4-FFF2-40B4-BE49-F238E27FC236}">
                <a16:creationId xmlns:a16="http://schemas.microsoft.com/office/drawing/2014/main" id="{058C3BF0-FE79-5E0F-3E81-FEF65DB2A687}"/>
              </a:ext>
            </a:extLst>
          </p:cNvPr>
          <p:cNvSpPr/>
          <p:nvPr/>
        </p:nvSpPr>
        <p:spPr>
          <a:xfrm>
            <a:off x="5636863" y="5587887"/>
            <a:ext cx="2352269" cy="738370"/>
          </a:xfrm>
          <a:prstGeom prst="borderCallout1">
            <a:avLst>
              <a:gd name="adj1" fmla="val 53055"/>
              <a:gd name="adj2" fmla="val -6581"/>
              <a:gd name="adj3" fmla="val 15822"/>
              <a:gd name="adj4" fmla="val -488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Kuleflatefunksjoner</a:t>
            </a:r>
            <a:endParaRPr lang="en-US" sz="2000" dirty="0"/>
          </a:p>
        </p:txBody>
      </p:sp>
    </p:spTree>
    <p:extLst>
      <p:ext uri="{BB962C8B-B14F-4D97-AF65-F5344CB8AC3E}">
        <p14:creationId xmlns:p14="http://schemas.microsoft.com/office/powerpoint/2010/main" val="128141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Introduksjon</a:t>
            </a:r>
            <a:r>
              <a:rPr lang="en-US" dirty="0"/>
              <a:t> </a:t>
            </a:r>
            <a:r>
              <a:rPr lang="en-US" dirty="0" err="1"/>
              <a:t>til</a:t>
            </a:r>
            <a:r>
              <a:rPr lang="en-US" dirty="0"/>
              <a:t> </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6736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1D9AE5-3DAF-4D25-16A3-653445FF0978}"/>
              </a:ext>
            </a:extLst>
          </p:cNvPr>
          <p:cNvSpPr>
            <a:spLocks noGrp="1"/>
          </p:cNvSpPr>
          <p:nvPr>
            <p:ph type="title"/>
          </p:nvPr>
        </p:nvSpPr>
        <p:spPr/>
        <p:txBody>
          <a:bodyPr/>
          <a:lstStyle/>
          <a:p>
            <a:r>
              <a:rPr lang="en-US" dirty="0" err="1"/>
              <a:t>Spektroskopi</a:t>
            </a:r>
            <a:r>
              <a:rPr lang="en-US" dirty="0"/>
              <a:t> er et </a:t>
            </a:r>
            <a:r>
              <a:rPr lang="en-US" dirty="0" err="1"/>
              <a:t>fantastisk</a:t>
            </a:r>
            <a:r>
              <a:rPr lang="en-US" dirty="0"/>
              <a:t> </a:t>
            </a:r>
            <a:r>
              <a:rPr lang="en-US" dirty="0" err="1"/>
              <a:t>verktøy</a:t>
            </a:r>
            <a:endParaRPr lang="en-US" dirty="0"/>
          </a:p>
        </p:txBody>
      </p:sp>
      <p:sp>
        <p:nvSpPr>
          <p:cNvPr id="9" name="Content Placeholder 8">
            <a:extLst>
              <a:ext uri="{FF2B5EF4-FFF2-40B4-BE49-F238E27FC236}">
                <a16:creationId xmlns:a16="http://schemas.microsoft.com/office/drawing/2014/main" id="{89D8D4AE-99EF-755D-7FB4-44AB92D50C32}"/>
              </a:ext>
            </a:extLst>
          </p:cNvPr>
          <p:cNvSpPr>
            <a:spLocks noGrp="1"/>
          </p:cNvSpPr>
          <p:nvPr>
            <p:ph sz="half" idx="30"/>
          </p:nvPr>
        </p:nvSpPr>
        <p:spPr/>
        <p:txBody>
          <a:bodyPr/>
          <a:lstStyle/>
          <a:p>
            <a:r>
              <a:rPr lang="en-US" dirty="0" err="1"/>
              <a:t>Spektroskopi</a:t>
            </a:r>
            <a:r>
              <a:rPr lang="en-US" dirty="0"/>
              <a:t> = </a:t>
            </a:r>
            <a:r>
              <a:rPr lang="en-US" dirty="0" err="1"/>
              <a:t>analyse</a:t>
            </a:r>
            <a:r>
              <a:rPr lang="en-US" dirty="0"/>
              <a:t> </a:t>
            </a:r>
            <a:r>
              <a:rPr lang="en-US" dirty="0" err="1"/>
              <a:t>spektre</a:t>
            </a:r>
            <a:r>
              <a:rPr lang="en-US" dirty="0"/>
              <a:t> </a:t>
            </a:r>
            <a:r>
              <a:rPr lang="en-US" dirty="0" err="1"/>
              <a:t>fra</a:t>
            </a:r>
            <a:r>
              <a:rPr lang="en-US" dirty="0"/>
              <a:t> </a:t>
            </a:r>
            <a:r>
              <a:rPr lang="en-US" dirty="0" err="1"/>
              <a:t>eksperimenter</a:t>
            </a:r>
            <a:r>
              <a:rPr lang="en-US" dirty="0"/>
              <a:t> der </a:t>
            </a:r>
            <a:r>
              <a:rPr lang="en-US" dirty="0" err="1"/>
              <a:t>molekyler</a:t>
            </a:r>
            <a:r>
              <a:rPr lang="en-US" dirty="0"/>
              <a:t> </a:t>
            </a:r>
            <a:r>
              <a:rPr lang="en-US" dirty="0" err="1"/>
              <a:t>utsettes</a:t>
            </a:r>
            <a:r>
              <a:rPr lang="en-US" dirty="0"/>
              <a:t> for </a:t>
            </a:r>
            <a:r>
              <a:rPr lang="en-US" dirty="0" err="1"/>
              <a:t>elektromagnetisk</a:t>
            </a:r>
            <a:r>
              <a:rPr lang="en-US" dirty="0"/>
              <a:t> </a:t>
            </a:r>
            <a:r>
              <a:rPr lang="en-US" dirty="0" err="1"/>
              <a:t>stråling</a:t>
            </a:r>
            <a:endParaRPr lang="en-US" dirty="0"/>
          </a:p>
          <a:p>
            <a:r>
              <a:rPr lang="en-US" dirty="0"/>
              <a:t>En </a:t>
            </a:r>
            <a:r>
              <a:rPr lang="en-US" dirty="0" err="1"/>
              <a:t>kan</a:t>
            </a:r>
            <a:r>
              <a:rPr lang="en-US" dirty="0"/>
              <a:t> </a:t>
            </a:r>
            <a:r>
              <a:rPr lang="en-US" dirty="0" err="1"/>
              <a:t>finnne</a:t>
            </a:r>
            <a:r>
              <a:rPr lang="en-US" dirty="0"/>
              <a:t>:</a:t>
            </a:r>
          </a:p>
          <a:p>
            <a:pPr lvl="1"/>
            <a:r>
              <a:rPr lang="en-US" dirty="0" err="1"/>
              <a:t>Molekylstruktur</a:t>
            </a:r>
            <a:endParaRPr lang="en-US" dirty="0"/>
          </a:p>
          <a:p>
            <a:pPr lvl="1"/>
            <a:r>
              <a:rPr lang="en-US" dirty="0" err="1"/>
              <a:t>Båndlengder</a:t>
            </a:r>
            <a:r>
              <a:rPr lang="en-US" dirty="0"/>
              <a:t> </a:t>
            </a:r>
            <a:r>
              <a:rPr lang="en-US" dirty="0" err="1"/>
              <a:t>og</a:t>
            </a:r>
            <a:r>
              <a:rPr lang="en-US" dirty="0"/>
              <a:t> </a:t>
            </a:r>
            <a:r>
              <a:rPr lang="en-US" dirty="0" err="1"/>
              <a:t>vinkler</a:t>
            </a:r>
            <a:r>
              <a:rPr lang="en-US" dirty="0"/>
              <a:t> </a:t>
            </a:r>
          </a:p>
          <a:p>
            <a:pPr lvl="1"/>
            <a:r>
              <a:rPr lang="en-US" dirty="0" err="1"/>
              <a:t>Tilstedeværelse</a:t>
            </a:r>
            <a:r>
              <a:rPr lang="en-US" dirty="0"/>
              <a:t> av </a:t>
            </a:r>
            <a:r>
              <a:rPr lang="en-US" dirty="0" err="1"/>
              <a:t>funksjonelle</a:t>
            </a:r>
            <a:r>
              <a:rPr lang="en-US" dirty="0"/>
              <a:t> </a:t>
            </a:r>
            <a:r>
              <a:rPr lang="en-US" dirty="0" err="1"/>
              <a:t>grupper</a:t>
            </a:r>
            <a:endParaRPr lang="en-US" dirty="0"/>
          </a:p>
          <a:p>
            <a:pPr lvl="1"/>
            <a:r>
              <a:rPr lang="en-US" dirty="0" err="1"/>
              <a:t>Tilstedeværelse</a:t>
            </a:r>
            <a:r>
              <a:rPr lang="en-US" dirty="0"/>
              <a:t> av </a:t>
            </a:r>
            <a:r>
              <a:rPr lang="en-US" dirty="0" err="1"/>
              <a:t>hydrogenbindinger</a:t>
            </a:r>
            <a:endParaRPr lang="en-US" dirty="0"/>
          </a:p>
          <a:p>
            <a:pPr lvl="1"/>
            <a:r>
              <a:rPr lang="en-US" dirty="0"/>
              <a:t>... Og </a:t>
            </a:r>
            <a:r>
              <a:rPr lang="en-US" dirty="0" err="1"/>
              <a:t>mye</a:t>
            </a:r>
            <a:r>
              <a:rPr lang="en-US" dirty="0"/>
              <a:t> </a:t>
            </a:r>
            <a:r>
              <a:rPr lang="en-US" dirty="0" err="1"/>
              <a:t>mer</a:t>
            </a:r>
            <a:r>
              <a:rPr lang="en-US" dirty="0"/>
              <a:t> ...</a:t>
            </a:r>
          </a:p>
        </p:txBody>
      </p:sp>
      <p:sp>
        <p:nvSpPr>
          <p:cNvPr id="7" name="Slide Number Placeholder 6">
            <a:extLst>
              <a:ext uri="{FF2B5EF4-FFF2-40B4-BE49-F238E27FC236}">
                <a16:creationId xmlns:a16="http://schemas.microsoft.com/office/drawing/2014/main" id="{F50524CC-16C0-8A15-2AEF-C59BE1D9B61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12</a:t>
            </a:fld>
            <a:endParaRPr lang="en-US" dirty="0"/>
          </a:p>
        </p:txBody>
      </p:sp>
    </p:spTree>
    <p:extLst>
      <p:ext uri="{BB962C8B-B14F-4D97-AF65-F5344CB8AC3E}">
        <p14:creationId xmlns:p14="http://schemas.microsoft.com/office/powerpoint/2010/main" val="2433909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889D-3ACE-938C-8AE4-F25783942EB8}"/>
              </a:ext>
            </a:extLst>
          </p:cNvPr>
          <p:cNvSpPr>
            <a:spLocks noGrp="1"/>
          </p:cNvSpPr>
          <p:nvPr>
            <p:ph type="title"/>
          </p:nvPr>
        </p:nvSpPr>
        <p:spPr/>
        <p:txBody>
          <a:bodyPr/>
          <a:lstStyle/>
          <a:p>
            <a:r>
              <a:rPr lang="en-US" dirty="0" err="1"/>
              <a:t>Hvilke</a:t>
            </a:r>
            <a:r>
              <a:rPr lang="en-US" dirty="0"/>
              <a:t> typer </a:t>
            </a:r>
            <a:r>
              <a:rPr lang="en-US" dirty="0" err="1"/>
              <a:t>spektroskopi</a:t>
            </a:r>
            <a:r>
              <a:rPr lang="en-US" dirty="0"/>
              <a:t> </a:t>
            </a:r>
            <a:r>
              <a:rPr lang="en-US" dirty="0" err="1"/>
              <a:t>skal</a:t>
            </a:r>
            <a:r>
              <a:rPr lang="en-US" dirty="0"/>
              <a:t> vi </a:t>
            </a:r>
            <a:r>
              <a:rPr lang="en-US" dirty="0" err="1"/>
              <a:t>studere</a:t>
            </a:r>
            <a:r>
              <a:rPr lang="en-US" dirty="0"/>
              <a:t>?</a:t>
            </a:r>
          </a:p>
        </p:txBody>
      </p:sp>
      <p:sp>
        <p:nvSpPr>
          <p:cNvPr id="3" name="Content Placeholder 2">
            <a:extLst>
              <a:ext uri="{FF2B5EF4-FFF2-40B4-BE49-F238E27FC236}">
                <a16:creationId xmlns:a16="http://schemas.microsoft.com/office/drawing/2014/main" id="{5E608774-F02F-44A7-643D-2E11090F7A8F}"/>
              </a:ext>
            </a:extLst>
          </p:cNvPr>
          <p:cNvSpPr>
            <a:spLocks noGrp="1"/>
          </p:cNvSpPr>
          <p:nvPr>
            <p:ph sz="half" idx="30"/>
          </p:nvPr>
        </p:nvSpPr>
        <p:spPr>
          <a:xfrm>
            <a:off x="380169" y="1083366"/>
            <a:ext cx="10949819" cy="4917384"/>
          </a:xfrm>
        </p:spPr>
        <p:txBody>
          <a:bodyPr/>
          <a:lstStyle/>
          <a:p>
            <a:r>
              <a:rPr lang="en-US" sz="2000" dirty="0" err="1"/>
              <a:t>Vibrasjonell</a:t>
            </a:r>
            <a:r>
              <a:rPr lang="en-US" sz="2000" dirty="0"/>
              <a:t> </a:t>
            </a:r>
            <a:r>
              <a:rPr lang="en-US" sz="2000" dirty="0" err="1"/>
              <a:t>spektroskopi</a:t>
            </a:r>
            <a:endParaRPr lang="en-US" sz="2000" dirty="0"/>
          </a:p>
          <a:p>
            <a:pPr lvl="1"/>
            <a:r>
              <a:rPr lang="en-US" sz="2000" dirty="0"/>
              <a:t>IR-</a:t>
            </a:r>
            <a:r>
              <a:rPr lang="en-US" sz="2000" dirty="0" err="1"/>
              <a:t>spektroskopi</a:t>
            </a:r>
            <a:r>
              <a:rPr lang="en-US" sz="2000" dirty="0"/>
              <a:t> (</a:t>
            </a:r>
            <a:r>
              <a:rPr lang="en-US" sz="2000" dirty="0" err="1"/>
              <a:t>absorspsjon</a:t>
            </a:r>
            <a:r>
              <a:rPr lang="en-US" sz="2000" dirty="0"/>
              <a:t>, </a:t>
            </a:r>
            <a:r>
              <a:rPr lang="en-US" sz="2000" dirty="0" err="1"/>
              <a:t>elastisk</a:t>
            </a:r>
            <a:r>
              <a:rPr lang="en-US" sz="2000" dirty="0"/>
              <a:t> </a:t>
            </a:r>
            <a:r>
              <a:rPr lang="en-US" sz="2000" dirty="0" err="1"/>
              <a:t>spredning</a:t>
            </a:r>
            <a:r>
              <a:rPr lang="en-US" sz="2000" dirty="0"/>
              <a:t> av </a:t>
            </a:r>
            <a:r>
              <a:rPr lang="en-US" sz="2000" dirty="0" err="1"/>
              <a:t>lys</a:t>
            </a:r>
            <a:r>
              <a:rPr lang="en-US" sz="2000" dirty="0"/>
              <a:t>)</a:t>
            </a:r>
          </a:p>
          <a:p>
            <a:pPr lvl="1"/>
            <a:r>
              <a:rPr lang="en-US" sz="2000" dirty="0"/>
              <a:t>Raman-</a:t>
            </a:r>
            <a:r>
              <a:rPr lang="en-US" sz="2000" dirty="0" err="1"/>
              <a:t>spektroskopi</a:t>
            </a:r>
            <a:r>
              <a:rPr lang="en-US" sz="2000" dirty="0"/>
              <a:t> (</a:t>
            </a:r>
            <a:r>
              <a:rPr lang="en-US" sz="2000" dirty="0" err="1"/>
              <a:t>uelasisk</a:t>
            </a:r>
            <a:r>
              <a:rPr lang="en-US" sz="2000" dirty="0"/>
              <a:t> </a:t>
            </a:r>
            <a:r>
              <a:rPr lang="en-US" sz="2000" dirty="0" err="1"/>
              <a:t>spredning</a:t>
            </a:r>
            <a:r>
              <a:rPr lang="en-US" sz="2000" dirty="0"/>
              <a:t> av </a:t>
            </a:r>
            <a:r>
              <a:rPr lang="en-US" sz="2000" dirty="0" err="1"/>
              <a:t>lys</a:t>
            </a:r>
            <a:r>
              <a:rPr lang="en-US" sz="2000" dirty="0"/>
              <a:t>)</a:t>
            </a:r>
          </a:p>
          <a:p>
            <a:r>
              <a:rPr lang="en-US" sz="2000" dirty="0" err="1"/>
              <a:t>Rotasjonell</a:t>
            </a:r>
            <a:r>
              <a:rPr lang="en-US" sz="2000" dirty="0"/>
              <a:t> </a:t>
            </a:r>
            <a:r>
              <a:rPr lang="en-US" sz="2000" dirty="0" err="1"/>
              <a:t>spektroskopi</a:t>
            </a:r>
            <a:endParaRPr lang="en-US" sz="2000" dirty="0"/>
          </a:p>
          <a:p>
            <a:pPr lvl="1"/>
            <a:r>
              <a:rPr lang="en-US" sz="2000" dirty="0" err="1"/>
              <a:t>Også</a:t>
            </a:r>
            <a:r>
              <a:rPr lang="en-US" sz="2000" dirty="0"/>
              <a:t> </a:t>
            </a:r>
            <a:r>
              <a:rPr lang="en-US" sz="2000" dirty="0" err="1"/>
              <a:t>kalt</a:t>
            </a:r>
            <a:r>
              <a:rPr lang="en-US" sz="2000" dirty="0"/>
              <a:t> MW-</a:t>
            </a:r>
            <a:r>
              <a:rPr lang="en-US" sz="2000" dirty="0" err="1"/>
              <a:t>spektroskopi</a:t>
            </a:r>
            <a:endParaRPr lang="en-US" sz="2000" dirty="0"/>
          </a:p>
          <a:p>
            <a:r>
              <a:rPr lang="en-US" sz="2000" dirty="0" err="1"/>
              <a:t>Elektronspektroskopi</a:t>
            </a:r>
            <a:endParaRPr lang="en-US" sz="2000" dirty="0"/>
          </a:p>
          <a:p>
            <a:pPr lvl="1"/>
            <a:r>
              <a:rPr lang="en-US" sz="2000" dirty="0" err="1"/>
              <a:t>Også</a:t>
            </a:r>
            <a:r>
              <a:rPr lang="en-US" sz="2000" dirty="0"/>
              <a:t> </a:t>
            </a:r>
            <a:r>
              <a:rPr lang="en-US" sz="2000" dirty="0" err="1"/>
              <a:t>kalt</a:t>
            </a:r>
            <a:r>
              <a:rPr lang="en-US" sz="2000" dirty="0"/>
              <a:t> UV/VIS </a:t>
            </a:r>
            <a:r>
              <a:rPr lang="en-US" sz="2000" dirty="0" err="1"/>
              <a:t>spektroskopi</a:t>
            </a:r>
            <a:endParaRPr lang="en-US" sz="2000" dirty="0"/>
          </a:p>
          <a:p>
            <a:r>
              <a:rPr lang="en-US" sz="2000" dirty="0" err="1"/>
              <a:t>Elektron-paramagnetisk</a:t>
            </a:r>
            <a:r>
              <a:rPr lang="en-US" sz="2000" dirty="0"/>
              <a:t> </a:t>
            </a:r>
            <a:r>
              <a:rPr lang="en-US" sz="2000" dirty="0" err="1"/>
              <a:t>resonans-spektroskopi</a:t>
            </a:r>
            <a:r>
              <a:rPr lang="en-US" sz="2000" dirty="0"/>
              <a:t> (EPR)</a:t>
            </a:r>
          </a:p>
          <a:p>
            <a:pPr lvl="1"/>
            <a:r>
              <a:rPr lang="en-US" sz="2000" dirty="0" err="1"/>
              <a:t>Resonante</a:t>
            </a:r>
            <a:r>
              <a:rPr lang="en-US" sz="2000" dirty="0"/>
              <a:t> </a:t>
            </a:r>
            <a:r>
              <a:rPr lang="en-US" sz="2000" dirty="0" err="1"/>
              <a:t>uparede</a:t>
            </a:r>
            <a:r>
              <a:rPr lang="en-US" sz="2000" dirty="0"/>
              <a:t> </a:t>
            </a:r>
            <a:r>
              <a:rPr lang="en-US" sz="2000" dirty="0" err="1"/>
              <a:t>elektroner</a:t>
            </a:r>
            <a:r>
              <a:rPr lang="en-US" sz="2000" dirty="0"/>
              <a:t> </a:t>
            </a:r>
            <a:r>
              <a:rPr lang="en-US" sz="2000" dirty="0" err="1"/>
              <a:t>i</a:t>
            </a:r>
            <a:r>
              <a:rPr lang="en-US" sz="2000" dirty="0"/>
              <a:t> </a:t>
            </a:r>
            <a:r>
              <a:rPr lang="en-US" sz="2000" dirty="0" err="1"/>
              <a:t>magnetfelt</a:t>
            </a:r>
            <a:r>
              <a:rPr lang="en-US" sz="2000" dirty="0"/>
              <a:t>,</a:t>
            </a:r>
          </a:p>
          <a:p>
            <a:pPr lvl="1"/>
            <a:r>
              <a:rPr lang="en-US" sz="2000" dirty="0" err="1"/>
              <a:t>Stråling</a:t>
            </a:r>
            <a:r>
              <a:rPr lang="en-US" sz="2000" dirty="0"/>
              <a:t> </a:t>
            </a:r>
            <a:r>
              <a:rPr lang="en-US" sz="2000" dirty="0" err="1"/>
              <a:t>i</a:t>
            </a:r>
            <a:r>
              <a:rPr lang="en-US" sz="2000" dirty="0"/>
              <a:t> MW-</a:t>
            </a:r>
            <a:r>
              <a:rPr lang="en-US" sz="2000" dirty="0" err="1"/>
              <a:t>regimet</a:t>
            </a:r>
            <a:endParaRPr lang="en-US" sz="2000" dirty="0"/>
          </a:p>
          <a:p>
            <a:r>
              <a:rPr lang="en-US" sz="2000" dirty="0" err="1"/>
              <a:t>Kjerne-magnetisk</a:t>
            </a:r>
            <a:r>
              <a:rPr lang="en-US" sz="2000" dirty="0"/>
              <a:t> </a:t>
            </a:r>
            <a:r>
              <a:rPr lang="en-US" sz="2000" dirty="0" err="1"/>
              <a:t>resonans</a:t>
            </a:r>
            <a:r>
              <a:rPr lang="en-US" sz="2000" dirty="0"/>
              <a:t> (NMR)</a:t>
            </a:r>
          </a:p>
          <a:p>
            <a:pPr lvl="1"/>
            <a:r>
              <a:rPr lang="en-US" sz="2000" dirty="0" err="1"/>
              <a:t>Kjernene</a:t>
            </a:r>
            <a:r>
              <a:rPr lang="en-US" sz="2000" dirty="0"/>
              <a:t> </a:t>
            </a:r>
            <a:r>
              <a:rPr lang="en-US" sz="2000" dirty="0" err="1"/>
              <a:t>vekselvirker</a:t>
            </a:r>
            <a:r>
              <a:rPr lang="en-US" sz="2000" dirty="0"/>
              <a:t> med MW-</a:t>
            </a:r>
            <a:r>
              <a:rPr lang="en-US" sz="2000" dirty="0" err="1"/>
              <a:t>stråling</a:t>
            </a:r>
            <a:r>
              <a:rPr lang="en-US" sz="2000" dirty="0"/>
              <a:t> </a:t>
            </a:r>
            <a:r>
              <a:rPr lang="en-US" sz="2000" dirty="0" err="1"/>
              <a:t>og</a:t>
            </a:r>
            <a:r>
              <a:rPr lang="en-US" sz="2000" dirty="0"/>
              <a:t> </a:t>
            </a:r>
            <a:r>
              <a:rPr lang="en-US" sz="2000" dirty="0" err="1"/>
              <a:t>magnetfelt</a:t>
            </a:r>
            <a:endParaRPr lang="en-US" sz="2000" dirty="0"/>
          </a:p>
          <a:p>
            <a:pPr lvl="1"/>
            <a:endParaRPr lang="en-US" sz="2000" dirty="0"/>
          </a:p>
        </p:txBody>
      </p:sp>
    </p:spTree>
    <p:extLst>
      <p:ext uri="{BB962C8B-B14F-4D97-AF65-F5344CB8AC3E}">
        <p14:creationId xmlns:p14="http://schemas.microsoft.com/office/powerpoint/2010/main" val="51835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CEDC-DB69-E4DC-3B92-862786FE3706}"/>
              </a:ext>
            </a:extLst>
          </p:cNvPr>
          <p:cNvSpPr>
            <a:spLocks noGrp="1"/>
          </p:cNvSpPr>
          <p:nvPr>
            <p:ph type="title"/>
          </p:nvPr>
        </p:nvSpPr>
        <p:spPr/>
        <p:txBody>
          <a:bodyPr/>
          <a:lstStyle/>
          <a:p>
            <a:r>
              <a:rPr lang="en-US" dirty="0" err="1"/>
              <a:t>Grunnleggende</a:t>
            </a:r>
            <a:r>
              <a:rPr lang="en-US" dirty="0"/>
              <a:t> </a:t>
            </a:r>
            <a:r>
              <a:rPr lang="en-US" dirty="0" err="1"/>
              <a:t>mekanisme</a:t>
            </a:r>
            <a:endParaRPr lang="en-US" dirty="0"/>
          </a:p>
        </p:txBody>
      </p:sp>
      <p:sp>
        <p:nvSpPr>
          <p:cNvPr id="7" name="Content Placeholder 6">
            <a:extLst>
              <a:ext uri="{FF2B5EF4-FFF2-40B4-BE49-F238E27FC236}">
                <a16:creationId xmlns:a16="http://schemas.microsoft.com/office/drawing/2014/main" id="{D06BB873-9ECE-DCA6-60FF-4A94B2DD96B8}"/>
              </a:ext>
            </a:extLst>
          </p:cNvPr>
          <p:cNvSpPr>
            <a:spLocks noGrp="1"/>
          </p:cNvSpPr>
          <p:nvPr>
            <p:ph sz="half" idx="30"/>
          </p:nvPr>
        </p:nvSpPr>
        <p:spPr/>
        <p:txBody>
          <a:bodyPr/>
          <a:lstStyle/>
          <a:p>
            <a:r>
              <a:rPr lang="en-US" dirty="0" err="1"/>
              <a:t>Intuisjon</a:t>
            </a:r>
            <a:r>
              <a:rPr lang="en-US" dirty="0"/>
              <a:t>:</a:t>
            </a:r>
          </a:p>
          <a:p>
            <a:pPr lvl="1"/>
            <a:r>
              <a:rPr lang="en-US" dirty="0"/>
              <a:t>Et </a:t>
            </a:r>
            <a:r>
              <a:rPr lang="en-US" dirty="0" err="1"/>
              <a:t>molekyl</a:t>
            </a:r>
            <a:r>
              <a:rPr lang="en-US" dirty="0"/>
              <a:t> </a:t>
            </a:r>
            <a:r>
              <a:rPr lang="en-US" dirty="0" err="1"/>
              <a:t>utsettes</a:t>
            </a:r>
            <a:r>
              <a:rPr lang="en-US" dirty="0"/>
              <a:t> for EM-</a:t>
            </a:r>
            <a:r>
              <a:rPr lang="en-US" dirty="0" err="1"/>
              <a:t>bølger</a:t>
            </a:r>
            <a:endParaRPr lang="en-US" dirty="0"/>
          </a:p>
          <a:p>
            <a:pPr lvl="1"/>
            <a:r>
              <a:rPr lang="en-US" dirty="0" err="1"/>
              <a:t>Ladede</a:t>
            </a:r>
            <a:r>
              <a:rPr lang="en-US" dirty="0"/>
              <a:t> </a:t>
            </a:r>
            <a:r>
              <a:rPr lang="en-US" dirty="0" err="1"/>
              <a:t>partikler</a:t>
            </a:r>
            <a:r>
              <a:rPr lang="en-US" dirty="0"/>
              <a:t> </a:t>
            </a:r>
            <a:r>
              <a:rPr lang="en-US" dirty="0" err="1"/>
              <a:t>akselereres</a:t>
            </a:r>
            <a:endParaRPr lang="en-US" dirty="0"/>
          </a:p>
          <a:p>
            <a:pPr lvl="1"/>
            <a:r>
              <a:rPr lang="en-US" dirty="0" err="1"/>
              <a:t>Molekylet</a:t>
            </a:r>
            <a:r>
              <a:rPr lang="en-US" dirty="0"/>
              <a:t> </a:t>
            </a:r>
            <a:r>
              <a:rPr lang="en-US" dirty="0" err="1"/>
              <a:t>kan</a:t>
            </a:r>
            <a:r>
              <a:rPr lang="en-US" dirty="0"/>
              <a:t> ta </a:t>
            </a:r>
            <a:r>
              <a:rPr lang="en-US" dirty="0" err="1"/>
              <a:t>opp</a:t>
            </a:r>
            <a:r>
              <a:rPr lang="en-US" dirty="0"/>
              <a:t> </a:t>
            </a:r>
            <a:r>
              <a:rPr lang="en-US" dirty="0" err="1"/>
              <a:t>energi</a:t>
            </a:r>
            <a:endParaRPr lang="en-US" dirty="0"/>
          </a:p>
          <a:p>
            <a:r>
              <a:rPr lang="en-US" dirty="0" err="1"/>
              <a:t>Energinivåene</a:t>
            </a:r>
            <a:r>
              <a:rPr lang="en-US" dirty="0"/>
              <a:t> er </a:t>
            </a:r>
            <a:r>
              <a:rPr lang="en-US" u="sng" dirty="0" err="1"/>
              <a:t>kvantiserte</a:t>
            </a:r>
            <a:r>
              <a:rPr lang="en-US" dirty="0"/>
              <a:t>:</a:t>
            </a:r>
          </a:p>
          <a:p>
            <a:endParaRPr lang="en-US" dirty="0"/>
          </a:p>
          <a:p>
            <a:endParaRPr lang="en-US" dirty="0"/>
          </a:p>
          <a:p>
            <a:endParaRPr lang="en-US" dirty="0"/>
          </a:p>
          <a:p>
            <a:r>
              <a:rPr lang="en-US" dirty="0" err="1"/>
              <a:t>Måler</a:t>
            </a:r>
            <a:r>
              <a:rPr lang="en-US" dirty="0"/>
              <a:t> man </a:t>
            </a:r>
            <a:r>
              <a:rPr lang="en-US" dirty="0" err="1"/>
              <a:t>spektret</a:t>
            </a:r>
            <a:r>
              <a:rPr lang="en-US" dirty="0"/>
              <a:t> </a:t>
            </a:r>
            <a:r>
              <a:rPr lang="en-US" dirty="0" err="1"/>
              <a:t>vil</a:t>
            </a:r>
            <a:r>
              <a:rPr lang="en-US" dirty="0"/>
              <a:t> man </a:t>
            </a:r>
            <a:r>
              <a:rPr lang="en-US" dirty="0" err="1"/>
              <a:t>finne</a:t>
            </a:r>
            <a:r>
              <a:rPr lang="en-US" dirty="0"/>
              <a:t> “features” </a:t>
            </a:r>
            <a:r>
              <a:rPr lang="en-US" dirty="0" err="1"/>
              <a:t>på</a:t>
            </a:r>
            <a:r>
              <a:rPr lang="en-US" dirty="0"/>
              <a:t> de </a:t>
            </a:r>
            <a:r>
              <a:rPr lang="en-US" dirty="0" err="1"/>
              <a:t>relevante</a:t>
            </a:r>
            <a:r>
              <a:rPr lang="en-US" dirty="0"/>
              <a:t> </a:t>
            </a:r>
            <a:r>
              <a:rPr lang="en-US" dirty="0" err="1"/>
              <a:t>frekvensene</a:t>
            </a:r>
            <a:r>
              <a:rPr lang="en-US" dirty="0"/>
              <a:t> </a:t>
            </a:r>
          </a:p>
          <a:p>
            <a:r>
              <a:rPr lang="en-US" dirty="0" err="1"/>
              <a:t>Spektroskopister</a:t>
            </a:r>
            <a:r>
              <a:rPr lang="en-US" dirty="0"/>
              <a:t> </a:t>
            </a:r>
            <a:r>
              <a:rPr lang="en-US" dirty="0" err="1"/>
              <a:t>måler</a:t>
            </a:r>
            <a:r>
              <a:rPr lang="en-US" dirty="0"/>
              <a:t> </a:t>
            </a:r>
            <a:r>
              <a:rPr lang="en-US" dirty="0" err="1"/>
              <a:t>ofte</a:t>
            </a:r>
            <a:r>
              <a:rPr lang="en-US" dirty="0"/>
              <a:t> </a:t>
            </a:r>
            <a:r>
              <a:rPr lang="en-US" dirty="0" err="1"/>
              <a:t>energi</a:t>
            </a:r>
            <a:r>
              <a:rPr lang="en-US" dirty="0"/>
              <a:t> </a:t>
            </a:r>
            <a:r>
              <a:rPr lang="en-US" dirty="0" err="1"/>
              <a:t>ved</a:t>
            </a:r>
            <a:r>
              <a:rPr lang="en-US" dirty="0"/>
              <a:t> help av </a:t>
            </a:r>
            <a:r>
              <a:rPr lang="en-US" dirty="0" err="1"/>
              <a:t>bølgetallet</a:t>
            </a:r>
            <a:r>
              <a:rPr lang="en-US" dirty="0"/>
              <a:t>: </a:t>
            </a:r>
          </a:p>
        </p:txBody>
      </p:sp>
      <p:pic>
        <p:nvPicPr>
          <p:cNvPr id="8" name="Content Placeholder 4" descr="A diagram of a mathematical equation&#10;&#10;Description automatically generated">
            <a:extLst>
              <a:ext uri="{FF2B5EF4-FFF2-40B4-BE49-F238E27FC236}">
                <a16:creationId xmlns:a16="http://schemas.microsoft.com/office/drawing/2014/main" id="{E00E709C-3B11-252A-88A5-35EABD67F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365" y="865182"/>
            <a:ext cx="3733800" cy="3619500"/>
          </a:xfrm>
          <a:prstGeom prst="rect">
            <a:avLst/>
          </a:prstGeom>
        </p:spPr>
      </p:pic>
      <p:grpSp>
        <p:nvGrpSpPr>
          <p:cNvPr id="3" name="Group 2">
            <a:extLst>
              <a:ext uri="{FF2B5EF4-FFF2-40B4-BE49-F238E27FC236}">
                <a16:creationId xmlns:a16="http://schemas.microsoft.com/office/drawing/2014/main" id="{B71727AD-5270-C2E2-2D28-967898134BDC}"/>
              </a:ext>
            </a:extLst>
          </p:cNvPr>
          <p:cNvGrpSpPr/>
          <p:nvPr/>
        </p:nvGrpSpPr>
        <p:grpSpPr>
          <a:xfrm>
            <a:off x="1581151" y="3570984"/>
            <a:ext cx="3958015" cy="1151559"/>
            <a:chOff x="1581151" y="3570984"/>
            <a:chExt cx="3958015" cy="1151559"/>
          </a:xfrm>
        </p:grpSpPr>
        <p:pic>
          <p:nvPicPr>
            <p:cNvPr id="9" name="Picture 8">
              <a:extLst>
                <a:ext uri="{FF2B5EF4-FFF2-40B4-BE49-F238E27FC236}">
                  <a16:creationId xmlns:a16="http://schemas.microsoft.com/office/drawing/2014/main" id="{0AC99B31-4225-BD6E-6A03-7E8A86584F01}"/>
                </a:ext>
              </a:extLst>
            </p:cNvPr>
            <p:cNvPicPr>
              <a:picLocks noChangeAspect="1"/>
            </p:cNvPicPr>
            <p:nvPr/>
          </p:nvPicPr>
          <p:blipFill>
            <a:blip r:embed="rId3"/>
            <a:stretch>
              <a:fillRect/>
            </a:stretch>
          </p:blipFill>
          <p:spPr>
            <a:xfrm>
              <a:off x="2884866" y="3570984"/>
              <a:ext cx="2654300" cy="266700"/>
            </a:xfrm>
            <a:prstGeom prst="rect">
              <a:avLst/>
            </a:prstGeom>
          </p:spPr>
        </p:pic>
        <p:sp>
          <p:nvSpPr>
            <p:cNvPr id="10" name="TextBox 9">
              <a:extLst>
                <a:ext uri="{FF2B5EF4-FFF2-40B4-BE49-F238E27FC236}">
                  <a16:creationId xmlns:a16="http://schemas.microsoft.com/office/drawing/2014/main" id="{5FD41C93-6B08-B7AC-8C37-F35662C052B7}"/>
                </a:ext>
              </a:extLst>
            </p:cNvPr>
            <p:cNvSpPr txBox="1"/>
            <p:nvPr/>
          </p:nvSpPr>
          <p:spPr>
            <a:xfrm>
              <a:off x="1581151" y="4260878"/>
              <a:ext cx="3733800" cy="461665"/>
            </a:xfrm>
            <a:prstGeom prst="rect">
              <a:avLst/>
            </a:prstGeom>
            <a:noFill/>
          </p:spPr>
          <p:txBody>
            <a:bodyPr wrap="square" rtlCol="0">
              <a:spAutoFit/>
            </a:bodyPr>
            <a:lstStyle/>
            <a:p>
              <a:pPr algn="ctr"/>
              <a:r>
                <a:rPr lang="en-US" sz="2400" dirty="0" err="1"/>
                <a:t>Frekvens</a:t>
              </a:r>
              <a:endParaRPr lang="en-US" sz="2400" dirty="0"/>
            </a:p>
          </p:txBody>
        </p:sp>
        <p:cxnSp>
          <p:nvCxnSpPr>
            <p:cNvPr id="12" name="Straight Arrow Connector 11">
              <a:extLst>
                <a:ext uri="{FF2B5EF4-FFF2-40B4-BE49-F238E27FC236}">
                  <a16:creationId xmlns:a16="http://schemas.microsoft.com/office/drawing/2014/main" id="{F6F0C550-02D5-5FDD-A96F-3678EFEE367B}"/>
                </a:ext>
              </a:extLst>
            </p:cNvPr>
            <p:cNvCxnSpPr>
              <a:cxnSpLocks/>
            </p:cNvCxnSpPr>
            <p:nvPr/>
          </p:nvCxnSpPr>
          <p:spPr>
            <a:xfrm flipV="1">
              <a:off x="3943350" y="3837684"/>
              <a:ext cx="576264" cy="454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B622D37F-84E7-4262-3567-944EA14A1A4B}"/>
              </a:ext>
            </a:extLst>
          </p:cNvPr>
          <p:cNvPicPr>
            <a:picLocks noChangeAspect="1"/>
          </p:cNvPicPr>
          <p:nvPr/>
        </p:nvPicPr>
        <p:blipFill>
          <a:blip r:embed="rId4"/>
          <a:stretch>
            <a:fillRect/>
          </a:stretch>
        </p:blipFill>
        <p:spPr>
          <a:xfrm>
            <a:off x="8612565" y="5514286"/>
            <a:ext cx="1155700" cy="317500"/>
          </a:xfrm>
          <a:prstGeom prst="rect">
            <a:avLst/>
          </a:prstGeom>
        </p:spPr>
      </p:pic>
    </p:spTree>
    <p:extLst>
      <p:ext uri="{BB962C8B-B14F-4D97-AF65-F5344CB8AC3E}">
        <p14:creationId xmlns:p14="http://schemas.microsoft.com/office/powerpoint/2010/main" val="184719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F8C2-FD5E-E825-C7B1-E32D6B726B9E}"/>
              </a:ext>
            </a:extLst>
          </p:cNvPr>
          <p:cNvSpPr>
            <a:spLocks noGrp="1"/>
          </p:cNvSpPr>
          <p:nvPr>
            <p:ph type="title"/>
          </p:nvPr>
        </p:nvSpPr>
        <p:spPr/>
        <p:txBody>
          <a:bodyPr/>
          <a:lstStyle/>
          <a:p>
            <a:r>
              <a:rPr lang="en-US" dirty="0"/>
              <a:t>Det </a:t>
            </a:r>
            <a:r>
              <a:rPr lang="en-US" dirty="0" err="1"/>
              <a:t>elektromagnetiske</a:t>
            </a:r>
            <a:r>
              <a:rPr lang="en-US" dirty="0"/>
              <a:t> </a:t>
            </a:r>
            <a:r>
              <a:rPr lang="en-US" dirty="0" err="1"/>
              <a:t>spektrum</a:t>
            </a:r>
            <a:endParaRPr lang="en-US" dirty="0"/>
          </a:p>
        </p:txBody>
      </p:sp>
      <p:pic>
        <p:nvPicPr>
          <p:cNvPr id="5" name="Content Placeholder 4" descr="A diagram of a light spectrum&#10;&#10;Description automatically generated">
            <a:extLst>
              <a:ext uri="{FF2B5EF4-FFF2-40B4-BE49-F238E27FC236}">
                <a16:creationId xmlns:a16="http://schemas.microsoft.com/office/drawing/2014/main" id="{A84CCB13-99DA-104C-4A08-8A90896916F8}"/>
              </a:ext>
            </a:extLst>
          </p:cNvPr>
          <p:cNvPicPr>
            <a:picLocks noGrp="1" noChangeAspect="1"/>
          </p:cNvPicPr>
          <p:nvPr>
            <p:ph sz="half" idx="30"/>
          </p:nvPr>
        </p:nvPicPr>
        <p:blipFill>
          <a:blip r:embed="rId3">
            <a:extLst>
              <a:ext uri="{28A0092B-C50C-407E-A947-70E740481C1C}">
                <a14:useLocalDpi xmlns:a14="http://schemas.microsoft.com/office/drawing/2010/main" val="0"/>
              </a:ext>
            </a:extLst>
          </a:blip>
          <a:stretch>
            <a:fillRect/>
          </a:stretch>
        </p:blipFill>
        <p:spPr>
          <a:xfrm>
            <a:off x="379413" y="1123731"/>
            <a:ext cx="11433175" cy="4893112"/>
          </a:xfrm>
        </p:spPr>
      </p:pic>
      <p:grpSp>
        <p:nvGrpSpPr>
          <p:cNvPr id="26" name="Group 25">
            <a:extLst>
              <a:ext uri="{FF2B5EF4-FFF2-40B4-BE49-F238E27FC236}">
                <a16:creationId xmlns:a16="http://schemas.microsoft.com/office/drawing/2014/main" id="{0FB957E4-76F6-7455-40F8-FD19A193784B}"/>
              </a:ext>
            </a:extLst>
          </p:cNvPr>
          <p:cNvGrpSpPr/>
          <p:nvPr/>
        </p:nvGrpSpPr>
        <p:grpSpPr>
          <a:xfrm>
            <a:off x="9526988" y="3277786"/>
            <a:ext cx="2513448" cy="1265099"/>
            <a:chOff x="9526988" y="3277786"/>
            <a:chExt cx="2513448" cy="1265099"/>
          </a:xfrm>
        </p:grpSpPr>
        <p:sp>
          <p:nvSpPr>
            <p:cNvPr id="6" name="TextBox 5">
              <a:extLst>
                <a:ext uri="{FF2B5EF4-FFF2-40B4-BE49-F238E27FC236}">
                  <a16:creationId xmlns:a16="http://schemas.microsoft.com/office/drawing/2014/main" id="{80DDA07B-18EE-FC7B-AB60-4448E0E5A4D6}"/>
                </a:ext>
              </a:extLst>
            </p:cNvPr>
            <p:cNvSpPr txBox="1"/>
            <p:nvPr/>
          </p:nvSpPr>
          <p:spPr>
            <a:xfrm>
              <a:off x="9526988" y="3834999"/>
              <a:ext cx="2513448" cy="707886"/>
            </a:xfrm>
            <a:prstGeom prst="rect">
              <a:avLst/>
            </a:prstGeom>
            <a:noFill/>
          </p:spPr>
          <p:txBody>
            <a:bodyPr wrap="square" rtlCol="0">
              <a:spAutoFit/>
            </a:bodyPr>
            <a:lstStyle/>
            <a:p>
              <a:pPr algn="ctr"/>
              <a:r>
                <a:rPr lang="en-US" sz="2000" dirty="0"/>
                <a:t>NMR-</a:t>
              </a:r>
              <a:r>
                <a:rPr lang="en-US" sz="2000" dirty="0" err="1"/>
                <a:t>spektroskopi</a:t>
              </a:r>
              <a:r>
                <a:rPr lang="en-US" sz="2000" dirty="0"/>
                <a:t> (RW)</a:t>
              </a:r>
            </a:p>
          </p:txBody>
        </p:sp>
        <p:cxnSp>
          <p:nvCxnSpPr>
            <p:cNvPr id="8" name="Straight Arrow Connector 7">
              <a:extLst>
                <a:ext uri="{FF2B5EF4-FFF2-40B4-BE49-F238E27FC236}">
                  <a16:creationId xmlns:a16="http://schemas.microsoft.com/office/drawing/2014/main" id="{05EB69EF-4BFB-9ACD-D7F1-B0DA298A95C6}"/>
                </a:ext>
              </a:extLst>
            </p:cNvPr>
            <p:cNvCxnSpPr>
              <a:cxnSpLocks/>
              <a:stCxn id="6" idx="0"/>
            </p:cNvCxnSpPr>
            <p:nvPr/>
          </p:nvCxnSpPr>
          <p:spPr>
            <a:xfrm flipH="1" flipV="1">
              <a:off x="10484250" y="3277786"/>
              <a:ext cx="299462" cy="5572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9E7B2C9-3540-46B5-2246-18480153ED53}"/>
              </a:ext>
            </a:extLst>
          </p:cNvPr>
          <p:cNvGrpSpPr/>
          <p:nvPr/>
        </p:nvGrpSpPr>
        <p:grpSpPr>
          <a:xfrm>
            <a:off x="8610601" y="3328988"/>
            <a:ext cx="2913856" cy="2853363"/>
            <a:chOff x="8610601" y="3328988"/>
            <a:chExt cx="2913856" cy="2853363"/>
          </a:xfrm>
        </p:grpSpPr>
        <p:sp>
          <p:nvSpPr>
            <p:cNvPr id="9" name="TextBox 8">
              <a:extLst>
                <a:ext uri="{FF2B5EF4-FFF2-40B4-BE49-F238E27FC236}">
                  <a16:creationId xmlns:a16="http://schemas.microsoft.com/office/drawing/2014/main" id="{58FA095F-D5E0-DDE4-7C8D-CEEE1349624D}"/>
                </a:ext>
              </a:extLst>
            </p:cNvPr>
            <p:cNvSpPr txBox="1"/>
            <p:nvPr/>
          </p:nvSpPr>
          <p:spPr>
            <a:xfrm>
              <a:off x="8610601" y="4858912"/>
              <a:ext cx="2913856" cy="1323439"/>
            </a:xfrm>
            <a:prstGeom prst="rect">
              <a:avLst/>
            </a:prstGeom>
            <a:noFill/>
          </p:spPr>
          <p:txBody>
            <a:bodyPr wrap="square" rtlCol="0">
              <a:spAutoFit/>
            </a:bodyPr>
            <a:lstStyle/>
            <a:p>
              <a:pPr algn="ctr"/>
              <a:r>
                <a:rPr lang="en-US" sz="2000" dirty="0" err="1"/>
                <a:t>Rotasjons-spektroskopi</a:t>
              </a:r>
              <a:r>
                <a:rPr lang="en-US" sz="2000" dirty="0"/>
                <a:t> (MW) </a:t>
              </a:r>
              <a:r>
                <a:rPr lang="en-US" sz="2000" dirty="0" err="1"/>
                <a:t>og</a:t>
              </a:r>
              <a:r>
                <a:rPr lang="en-US" sz="2000" dirty="0"/>
                <a:t> </a:t>
              </a:r>
              <a:r>
                <a:rPr lang="en-US" sz="2000" dirty="0" err="1"/>
                <a:t>Elektron-paramagnetisk</a:t>
              </a:r>
              <a:r>
                <a:rPr lang="en-US" sz="2000" dirty="0"/>
                <a:t> </a:t>
              </a:r>
              <a:r>
                <a:rPr lang="en-US" sz="2000" dirty="0" err="1"/>
                <a:t>resonans</a:t>
              </a:r>
              <a:r>
                <a:rPr lang="en-US" sz="2000" dirty="0"/>
                <a:t> (EPR)</a:t>
              </a:r>
            </a:p>
          </p:txBody>
        </p:sp>
        <p:cxnSp>
          <p:nvCxnSpPr>
            <p:cNvPr id="10" name="Straight Arrow Connector 9">
              <a:extLst>
                <a:ext uri="{FF2B5EF4-FFF2-40B4-BE49-F238E27FC236}">
                  <a16:creationId xmlns:a16="http://schemas.microsoft.com/office/drawing/2014/main" id="{34855C3F-2F5E-62FA-9568-3072A7E25E9A}"/>
                </a:ext>
              </a:extLst>
            </p:cNvPr>
            <p:cNvCxnSpPr>
              <a:cxnSpLocks/>
              <a:stCxn id="9" idx="0"/>
            </p:cNvCxnSpPr>
            <p:nvPr/>
          </p:nvCxnSpPr>
          <p:spPr>
            <a:xfrm flipH="1" flipV="1">
              <a:off x="9154319" y="3328988"/>
              <a:ext cx="913210" cy="1529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CBF9093-C2FE-DDC5-EAF7-EF2CAF6D109C}"/>
              </a:ext>
            </a:extLst>
          </p:cNvPr>
          <p:cNvGrpSpPr/>
          <p:nvPr/>
        </p:nvGrpSpPr>
        <p:grpSpPr>
          <a:xfrm>
            <a:off x="7177305" y="3462673"/>
            <a:ext cx="2243137" cy="3133135"/>
            <a:chOff x="7344967" y="3429000"/>
            <a:chExt cx="2243137" cy="3133135"/>
          </a:xfrm>
        </p:grpSpPr>
        <p:sp>
          <p:nvSpPr>
            <p:cNvPr id="13" name="TextBox 12">
              <a:extLst>
                <a:ext uri="{FF2B5EF4-FFF2-40B4-BE49-F238E27FC236}">
                  <a16:creationId xmlns:a16="http://schemas.microsoft.com/office/drawing/2014/main" id="{6FA6A219-2696-0704-B4A4-342624030EF7}"/>
                </a:ext>
              </a:extLst>
            </p:cNvPr>
            <p:cNvSpPr txBox="1"/>
            <p:nvPr/>
          </p:nvSpPr>
          <p:spPr>
            <a:xfrm>
              <a:off x="7344967" y="5854249"/>
              <a:ext cx="2243137" cy="707886"/>
            </a:xfrm>
            <a:prstGeom prst="rect">
              <a:avLst/>
            </a:prstGeom>
            <a:noFill/>
          </p:spPr>
          <p:txBody>
            <a:bodyPr wrap="square" rtlCol="0">
              <a:spAutoFit/>
            </a:bodyPr>
            <a:lstStyle/>
            <a:p>
              <a:pPr algn="ctr"/>
              <a:r>
                <a:rPr lang="en-US" sz="2000" dirty="0" err="1"/>
                <a:t>Vibrasjons-spektroskopi</a:t>
              </a:r>
              <a:r>
                <a:rPr lang="en-US" sz="2000" dirty="0"/>
                <a:t> (IR)</a:t>
              </a:r>
            </a:p>
          </p:txBody>
        </p:sp>
        <p:cxnSp>
          <p:nvCxnSpPr>
            <p:cNvPr id="14" name="Straight Arrow Connector 13">
              <a:extLst>
                <a:ext uri="{FF2B5EF4-FFF2-40B4-BE49-F238E27FC236}">
                  <a16:creationId xmlns:a16="http://schemas.microsoft.com/office/drawing/2014/main" id="{912BAD34-C768-701B-3B6C-24D8EF2F5747}"/>
                </a:ext>
              </a:extLst>
            </p:cNvPr>
            <p:cNvCxnSpPr>
              <a:cxnSpLocks/>
              <a:stCxn id="13" idx="0"/>
            </p:cNvCxnSpPr>
            <p:nvPr/>
          </p:nvCxnSpPr>
          <p:spPr>
            <a:xfrm flipH="1" flipV="1">
              <a:off x="7651751" y="3429000"/>
              <a:ext cx="814785" cy="2425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CAAD1B6-92D8-FCD9-F8BF-9F63972F099A}"/>
              </a:ext>
            </a:extLst>
          </p:cNvPr>
          <p:cNvGrpSpPr/>
          <p:nvPr/>
        </p:nvGrpSpPr>
        <p:grpSpPr>
          <a:xfrm>
            <a:off x="2062562" y="3328988"/>
            <a:ext cx="4223938" cy="3186981"/>
            <a:chOff x="2062562" y="3328988"/>
            <a:chExt cx="4223938" cy="3186981"/>
          </a:xfrm>
        </p:grpSpPr>
        <p:sp>
          <p:nvSpPr>
            <p:cNvPr id="18" name="TextBox 17">
              <a:extLst>
                <a:ext uri="{FF2B5EF4-FFF2-40B4-BE49-F238E27FC236}">
                  <a16:creationId xmlns:a16="http://schemas.microsoft.com/office/drawing/2014/main" id="{3A68A731-BB86-2158-58A2-F128C7C68A13}"/>
                </a:ext>
              </a:extLst>
            </p:cNvPr>
            <p:cNvSpPr txBox="1"/>
            <p:nvPr/>
          </p:nvSpPr>
          <p:spPr>
            <a:xfrm>
              <a:off x="2062562" y="5500306"/>
              <a:ext cx="2243137" cy="1015663"/>
            </a:xfrm>
            <a:prstGeom prst="rect">
              <a:avLst/>
            </a:prstGeom>
            <a:noFill/>
          </p:spPr>
          <p:txBody>
            <a:bodyPr wrap="square" rtlCol="0">
              <a:spAutoFit/>
            </a:bodyPr>
            <a:lstStyle/>
            <a:p>
              <a:pPr algn="ctr"/>
              <a:r>
                <a:rPr lang="en-US" sz="2000" dirty="0" err="1"/>
                <a:t>Elektron-spektroskopi</a:t>
              </a:r>
              <a:r>
                <a:rPr lang="en-US" sz="2000" dirty="0"/>
                <a:t> (UV/VIS)</a:t>
              </a:r>
            </a:p>
          </p:txBody>
        </p:sp>
        <p:cxnSp>
          <p:nvCxnSpPr>
            <p:cNvPr id="19" name="Straight Arrow Connector 18">
              <a:extLst>
                <a:ext uri="{FF2B5EF4-FFF2-40B4-BE49-F238E27FC236}">
                  <a16:creationId xmlns:a16="http://schemas.microsoft.com/office/drawing/2014/main" id="{C7D7D0FF-24D8-8E59-3E50-72571807F5E5}"/>
                </a:ext>
              </a:extLst>
            </p:cNvPr>
            <p:cNvCxnSpPr>
              <a:cxnSpLocks/>
            </p:cNvCxnSpPr>
            <p:nvPr/>
          </p:nvCxnSpPr>
          <p:spPr>
            <a:xfrm flipV="1">
              <a:off x="3463728" y="3328988"/>
              <a:ext cx="2822772" cy="2071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B3CA28A-BF05-5C0A-E593-BA9361BFF611}"/>
              </a:ext>
            </a:extLst>
          </p:cNvPr>
          <p:cNvGrpSpPr/>
          <p:nvPr/>
        </p:nvGrpSpPr>
        <p:grpSpPr>
          <a:xfrm>
            <a:off x="4962257" y="3328988"/>
            <a:ext cx="2243137" cy="3137473"/>
            <a:chOff x="4962257" y="3328988"/>
            <a:chExt cx="2243137" cy="3137473"/>
          </a:xfrm>
        </p:grpSpPr>
        <p:sp>
          <p:nvSpPr>
            <p:cNvPr id="22" name="TextBox 21">
              <a:extLst>
                <a:ext uri="{FF2B5EF4-FFF2-40B4-BE49-F238E27FC236}">
                  <a16:creationId xmlns:a16="http://schemas.microsoft.com/office/drawing/2014/main" id="{1E82DA9F-7C0A-2C8C-A9F2-DCD0C2825F95}"/>
                </a:ext>
              </a:extLst>
            </p:cNvPr>
            <p:cNvSpPr txBox="1"/>
            <p:nvPr/>
          </p:nvSpPr>
          <p:spPr>
            <a:xfrm>
              <a:off x="4962257" y="6066351"/>
              <a:ext cx="2243137" cy="400110"/>
            </a:xfrm>
            <a:prstGeom prst="rect">
              <a:avLst/>
            </a:prstGeom>
            <a:noFill/>
          </p:spPr>
          <p:txBody>
            <a:bodyPr wrap="square" rtlCol="0">
              <a:spAutoFit/>
            </a:bodyPr>
            <a:lstStyle/>
            <a:p>
              <a:pPr algn="ctr"/>
              <a:r>
                <a:rPr lang="en-US" sz="2000" dirty="0"/>
                <a:t>Raman (VIS/NIR)</a:t>
              </a:r>
            </a:p>
          </p:txBody>
        </p:sp>
        <p:cxnSp>
          <p:nvCxnSpPr>
            <p:cNvPr id="23" name="Straight Arrow Connector 22">
              <a:extLst>
                <a:ext uri="{FF2B5EF4-FFF2-40B4-BE49-F238E27FC236}">
                  <a16:creationId xmlns:a16="http://schemas.microsoft.com/office/drawing/2014/main" id="{66E2BAD9-A833-041A-A697-AEA8DF508B9A}"/>
                </a:ext>
              </a:extLst>
            </p:cNvPr>
            <p:cNvCxnSpPr>
              <a:cxnSpLocks/>
            </p:cNvCxnSpPr>
            <p:nvPr/>
          </p:nvCxnSpPr>
          <p:spPr>
            <a:xfrm flipH="1" flipV="1">
              <a:off x="6657975" y="3328988"/>
              <a:ext cx="36911" cy="2625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48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9C0-3697-E513-CEC2-9CD4AC2D779A}"/>
              </a:ext>
            </a:extLst>
          </p:cNvPr>
          <p:cNvSpPr>
            <a:spLocks noGrp="1"/>
          </p:cNvSpPr>
          <p:nvPr>
            <p:ph type="title"/>
          </p:nvPr>
        </p:nvSpPr>
        <p:spPr/>
        <p:txBody>
          <a:bodyPr/>
          <a:lstStyle/>
          <a:p>
            <a:r>
              <a:rPr lang="en-US" dirty="0"/>
              <a:t>Maxwells </a:t>
            </a:r>
            <a:r>
              <a:rPr lang="en-US" dirty="0" err="1"/>
              <a:t>likninger</a:t>
            </a:r>
            <a:r>
              <a:rPr lang="en-US" dirty="0"/>
              <a:t> </a:t>
            </a:r>
            <a:r>
              <a:rPr lang="en-US" dirty="0" err="1"/>
              <a:t>og</a:t>
            </a:r>
            <a:r>
              <a:rPr lang="en-US" dirty="0"/>
              <a:t> Born-Oppenheimer</a:t>
            </a:r>
          </a:p>
        </p:txBody>
      </p:sp>
      <p:sp>
        <p:nvSpPr>
          <p:cNvPr id="3" name="Content Placeholder 2">
            <a:extLst>
              <a:ext uri="{FF2B5EF4-FFF2-40B4-BE49-F238E27FC236}">
                <a16:creationId xmlns:a16="http://schemas.microsoft.com/office/drawing/2014/main" id="{2290AC93-F08B-3A6F-A617-EE528D2E06AF}"/>
              </a:ext>
            </a:extLst>
          </p:cNvPr>
          <p:cNvSpPr>
            <a:spLocks noGrp="1"/>
          </p:cNvSpPr>
          <p:nvPr>
            <p:ph sz="half" idx="30"/>
          </p:nvPr>
        </p:nvSpPr>
        <p:spPr/>
        <p:txBody>
          <a:bodyPr/>
          <a:lstStyle/>
          <a:p>
            <a:r>
              <a:rPr lang="en-US" dirty="0" err="1"/>
              <a:t>Vekselvirkning</a:t>
            </a:r>
            <a:r>
              <a:rPr lang="en-US" dirty="0"/>
              <a:t> </a:t>
            </a:r>
            <a:r>
              <a:rPr lang="en-US" dirty="0" err="1"/>
              <a:t>mellom</a:t>
            </a:r>
            <a:r>
              <a:rPr lang="en-US" dirty="0"/>
              <a:t> EM-</a:t>
            </a:r>
            <a:r>
              <a:rPr lang="en-US" dirty="0" err="1"/>
              <a:t>stråling</a:t>
            </a:r>
            <a:r>
              <a:rPr lang="en-US" dirty="0"/>
              <a:t> </a:t>
            </a:r>
            <a:r>
              <a:rPr lang="en-US" dirty="0" err="1"/>
              <a:t>og</a:t>
            </a:r>
            <a:r>
              <a:rPr lang="en-US" dirty="0"/>
              <a:t> </a:t>
            </a:r>
            <a:r>
              <a:rPr lang="en-US" dirty="0" err="1"/>
              <a:t>kvantemekaniske</a:t>
            </a:r>
            <a:r>
              <a:rPr lang="en-US" dirty="0"/>
              <a:t> </a:t>
            </a:r>
            <a:r>
              <a:rPr lang="en-US" dirty="0" err="1"/>
              <a:t>partikler</a:t>
            </a:r>
            <a:endParaRPr lang="en-US" dirty="0"/>
          </a:p>
          <a:p>
            <a:r>
              <a:rPr lang="en-US" dirty="0"/>
              <a:t>Vi </a:t>
            </a:r>
            <a:r>
              <a:rPr lang="en-US" dirty="0" err="1"/>
              <a:t>skal</a:t>
            </a:r>
            <a:r>
              <a:rPr lang="en-US" dirty="0"/>
              <a:t> </a:t>
            </a:r>
            <a:r>
              <a:rPr lang="en-US" dirty="0" err="1"/>
              <a:t>gå</a:t>
            </a:r>
            <a:r>
              <a:rPr lang="en-US" dirty="0"/>
              <a:t> </a:t>
            </a:r>
            <a:r>
              <a:rPr lang="en-US" dirty="0" err="1"/>
              <a:t>gjennom</a:t>
            </a:r>
            <a:r>
              <a:rPr lang="en-US" dirty="0"/>
              <a:t> Maxwells </a:t>
            </a:r>
            <a:r>
              <a:rPr lang="en-US" dirty="0" err="1"/>
              <a:t>likninger</a:t>
            </a:r>
            <a:endParaRPr lang="en-US" dirty="0"/>
          </a:p>
          <a:p>
            <a:pPr lvl="1"/>
            <a:r>
              <a:rPr lang="en-US" dirty="0"/>
              <a:t>For </a:t>
            </a:r>
            <a:r>
              <a:rPr lang="en-US" dirty="0" err="1"/>
              <a:t>å</a:t>
            </a:r>
            <a:r>
              <a:rPr lang="en-US" dirty="0"/>
              <a:t> </a:t>
            </a:r>
            <a:r>
              <a:rPr lang="en-US" dirty="0" err="1"/>
              <a:t>forstå</a:t>
            </a:r>
            <a:r>
              <a:rPr lang="en-US" dirty="0"/>
              <a:t> </a:t>
            </a:r>
            <a:r>
              <a:rPr lang="en-US" dirty="0" err="1"/>
              <a:t>litt</a:t>
            </a:r>
            <a:r>
              <a:rPr lang="en-US" dirty="0"/>
              <a:t> om </a:t>
            </a:r>
            <a:r>
              <a:rPr lang="en-US" dirty="0" err="1"/>
              <a:t>hvordan</a:t>
            </a:r>
            <a:r>
              <a:rPr lang="en-US" dirty="0"/>
              <a:t> EM-</a:t>
            </a:r>
            <a:r>
              <a:rPr lang="en-US" dirty="0" err="1"/>
              <a:t>bølger</a:t>
            </a:r>
            <a:r>
              <a:rPr lang="en-US" dirty="0"/>
              <a:t> </a:t>
            </a:r>
            <a:r>
              <a:rPr lang="en-US" dirty="0" err="1"/>
              <a:t>oppfører</a:t>
            </a:r>
            <a:r>
              <a:rPr lang="en-US" dirty="0"/>
              <a:t> seg</a:t>
            </a:r>
          </a:p>
          <a:p>
            <a:r>
              <a:rPr lang="en-US" dirty="0"/>
              <a:t>Vi </a:t>
            </a:r>
            <a:r>
              <a:rPr lang="en-US" dirty="0" err="1"/>
              <a:t>skal</a:t>
            </a:r>
            <a:r>
              <a:rPr lang="en-US" dirty="0"/>
              <a:t> </a:t>
            </a:r>
            <a:r>
              <a:rPr lang="en-US" dirty="0" err="1"/>
              <a:t>gå</a:t>
            </a:r>
            <a:r>
              <a:rPr lang="en-US" dirty="0"/>
              <a:t> </a:t>
            </a:r>
            <a:r>
              <a:rPr lang="en-US" dirty="0" err="1"/>
              <a:t>gjennom</a:t>
            </a:r>
            <a:r>
              <a:rPr lang="en-US" dirty="0"/>
              <a:t> Born-Oppenheimer-</a:t>
            </a:r>
            <a:r>
              <a:rPr lang="en-US" dirty="0" err="1"/>
              <a:t>tilnærmingen</a:t>
            </a:r>
            <a:endParaRPr lang="en-US" dirty="0"/>
          </a:p>
          <a:p>
            <a:pPr lvl="1"/>
            <a:r>
              <a:rPr lang="en-US" dirty="0"/>
              <a:t>For </a:t>
            </a:r>
            <a:r>
              <a:rPr lang="en-US" dirty="0" err="1"/>
              <a:t>å</a:t>
            </a:r>
            <a:r>
              <a:rPr lang="en-US" dirty="0"/>
              <a:t> </a:t>
            </a:r>
            <a:r>
              <a:rPr lang="en-US" dirty="0" err="1"/>
              <a:t>forstå</a:t>
            </a:r>
            <a:r>
              <a:rPr lang="en-US" dirty="0"/>
              <a:t> </a:t>
            </a:r>
            <a:r>
              <a:rPr lang="en-US" dirty="0" err="1"/>
              <a:t>hierarkiet</a:t>
            </a:r>
            <a:r>
              <a:rPr lang="en-US" dirty="0"/>
              <a:t> av </a:t>
            </a:r>
            <a:r>
              <a:rPr lang="en-US" dirty="0" err="1"/>
              <a:t>rotasjoner</a:t>
            </a:r>
            <a:r>
              <a:rPr lang="en-US" dirty="0"/>
              <a:t>, </a:t>
            </a:r>
            <a:r>
              <a:rPr lang="en-US" dirty="0" err="1"/>
              <a:t>vibrasjoner</a:t>
            </a:r>
            <a:r>
              <a:rPr lang="en-US" dirty="0"/>
              <a:t>, </a:t>
            </a:r>
            <a:r>
              <a:rPr lang="en-US" dirty="0" err="1"/>
              <a:t>og</a:t>
            </a:r>
            <a:r>
              <a:rPr lang="en-US" dirty="0"/>
              <a:t> </a:t>
            </a:r>
            <a:r>
              <a:rPr lang="en-US" dirty="0" err="1"/>
              <a:t>elektroniske</a:t>
            </a:r>
            <a:r>
              <a:rPr lang="en-US" dirty="0"/>
              <a:t> </a:t>
            </a:r>
            <a:r>
              <a:rPr lang="en-US" dirty="0" err="1"/>
              <a:t>eksitasjoner</a:t>
            </a:r>
            <a:endParaRPr lang="en-US" dirty="0"/>
          </a:p>
          <a:p>
            <a:r>
              <a:rPr lang="en-US" dirty="0"/>
              <a:t>Dette er </a:t>
            </a:r>
            <a:r>
              <a:rPr lang="en-US" u="sng" dirty="0" err="1"/>
              <a:t>delvis</a:t>
            </a:r>
            <a:r>
              <a:rPr lang="en-US" u="sng" dirty="0"/>
              <a:t> </a:t>
            </a:r>
            <a:r>
              <a:rPr lang="en-US" u="sng" dirty="0" err="1"/>
              <a:t>orienteringsmateriale</a:t>
            </a:r>
            <a:endParaRPr lang="en-US" u="sng" dirty="0"/>
          </a:p>
          <a:p>
            <a:r>
              <a:rPr lang="en-US" dirty="0"/>
              <a:t>Lite om </a:t>
            </a:r>
            <a:r>
              <a:rPr lang="en-US" dirty="0" err="1"/>
              <a:t>dette</a:t>
            </a:r>
            <a:r>
              <a:rPr lang="en-US" dirty="0"/>
              <a:t> </a:t>
            </a:r>
            <a:r>
              <a:rPr lang="en-US" dirty="0" err="1"/>
              <a:t>i</a:t>
            </a:r>
            <a:r>
              <a:rPr lang="en-US" dirty="0"/>
              <a:t> Engel</a:t>
            </a:r>
          </a:p>
          <a:p>
            <a:r>
              <a:rPr lang="en-US" dirty="0" err="1"/>
              <a:t>Notat</a:t>
            </a:r>
            <a:r>
              <a:rPr lang="en-US" dirty="0"/>
              <a:t>: ...</a:t>
            </a:r>
          </a:p>
          <a:p>
            <a:endParaRPr lang="en-US" dirty="0"/>
          </a:p>
        </p:txBody>
      </p:sp>
    </p:spTree>
    <p:extLst>
      <p:ext uri="{BB962C8B-B14F-4D97-AF65-F5344CB8AC3E}">
        <p14:creationId xmlns:p14="http://schemas.microsoft.com/office/powerpoint/2010/main" val="287281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Born-Oppenheimer-</a:t>
            </a:r>
            <a:r>
              <a:rPr lang="en-US" dirty="0" err="1"/>
              <a:t>tilnærmingen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7167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9215-A505-6A28-0737-537B27C3AD92}"/>
              </a:ext>
            </a:extLst>
          </p:cNvPr>
          <p:cNvSpPr>
            <a:spLocks noGrp="1"/>
          </p:cNvSpPr>
          <p:nvPr>
            <p:ph type="title"/>
          </p:nvPr>
        </p:nvSpPr>
        <p:spPr/>
        <p:txBody>
          <a:bodyPr/>
          <a:lstStyle/>
          <a:p>
            <a:r>
              <a:rPr lang="en-US" dirty="0" err="1"/>
              <a:t>Molekylets</a:t>
            </a:r>
            <a:r>
              <a:rPr lang="en-US" dirty="0"/>
              <a:t> </a:t>
            </a:r>
            <a:r>
              <a:rPr lang="en-US" dirty="0" err="1"/>
              <a:t>partikler</a:t>
            </a:r>
            <a:endParaRPr lang="en-US" dirty="0"/>
          </a:p>
        </p:txBody>
      </p:sp>
      <p:sp>
        <p:nvSpPr>
          <p:cNvPr id="3" name="Content Placeholder 2">
            <a:extLst>
              <a:ext uri="{FF2B5EF4-FFF2-40B4-BE49-F238E27FC236}">
                <a16:creationId xmlns:a16="http://schemas.microsoft.com/office/drawing/2014/main" id="{8D05B692-5E30-EEE9-81D1-B345EBC4878A}"/>
              </a:ext>
            </a:extLst>
          </p:cNvPr>
          <p:cNvSpPr>
            <a:spLocks noGrp="1"/>
          </p:cNvSpPr>
          <p:nvPr>
            <p:ph sz="half" idx="30"/>
          </p:nvPr>
        </p:nvSpPr>
        <p:spPr/>
        <p:txBody>
          <a:bodyPr/>
          <a:lstStyle/>
          <a:p>
            <a:r>
              <a:rPr lang="en-US" i="1" dirty="0"/>
              <a:t>N </a:t>
            </a:r>
            <a:r>
              <a:rPr lang="en-US" dirty="0" err="1"/>
              <a:t>elektroner</a:t>
            </a:r>
            <a:r>
              <a:rPr lang="en-US" dirty="0"/>
              <a:t>, </a:t>
            </a:r>
            <a:r>
              <a:rPr lang="en-US" dirty="0" err="1"/>
              <a:t>ladning</a:t>
            </a:r>
            <a:r>
              <a:rPr lang="en-US" dirty="0"/>
              <a:t> </a:t>
            </a:r>
            <a:r>
              <a:rPr lang="en-US" i="1" dirty="0"/>
              <a:t>e, </a:t>
            </a:r>
            <a:r>
              <a:rPr lang="en-US" dirty="0"/>
              <a:t>masse </a:t>
            </a:r>
            <a:r>
              <a:rPr lang="en-US" i="1" dirty="0"/>
              <a:t>m</a:t>
            </a:r>
            <a:r>
              <a:rPr lang="en-US" i="1" baseline="-25000" dirty="0"/>
              <a:t>e</a:t>
            </a:r>
          </a:p>
          <a:p>
            <a:endParaRPr lang="en-US" i="1" dirty="0"/>
          </a:p>
          <a:p>
            <a:r>
              <a:rPr lang="en-US" i="1" dirty="0" err="1"/>
              <a:t>N</a:t>
            </a:r>
            <a:r>
              <a:rPr lang="en-US" i="1" baseline="-25000" dirty="0" err="1"/>
              <a:t>nuc</a:t>
            </a:r>
            <a:r>
              <a:rPr lang="en-US" i="1" baseline="-25000" dirty="0"/>
              <a:t> </a:t>
            </a:r>
            <a:r>
              <a:rPr lang="en-US" dirty="0" err="1"/>
              <a:t>kjerner</a:t>
            </a:r>
            <a:r>
              <a:rPr lang="en-US" dirty="0"/>
              <a:t>, </a:t>
            </a:r>
            <a:r>
              <a:rPr lang="en-US" dirty="0" err="1"/>
              <a:t>ladning</a:t>
            </a:r>
            <a:r>
              <a:rPr lang="en-US" dirty="0"/>
              <a:t> </a:t>
            </a:r>
            <a:r>
              <a:rPr lang="en-US" i="1" dirty="0"/>
              <a:t>–</a:t>
            </a:r>
            <a:r>
              <a:rPr lang="en-US" i="1" dirty="0" err="1"/>
              <a:t>eZ</a:t>
            </a:r>
            <a:r>
              <a:rPr lang="en-US" i="1" baseline="-25000" dirty="0" err="1"/>
              <a:t>a</a:t>
            </a:r>
            <a:r>
              <a:rPr lang="en-US" i="1" dirty="0"/>
              <a:t>, masse M</a:t>
            </a:r>
            <a:r>
              <a:rPr lang="en-US" i="1" baseline="-25000" dirty="0"/>
              <a:t>a</a:t>
            </a:r>
          </a:p>
          <a:p>
            <a:endParaRPr lang="en-US" i="1" baseline="-25000" dirty="0"/>
          </a:p>
          <a:p>
            <a:endParaRPr lang="en-US" i="1" baseline="-25000" dirty="0"/>
          </a:p>
          <a:p>
            <a:r>
              <a:rPr lang="en-US" i="1" dirty="0" err="1"/>
              <a:t>Kjernene</a:t>
            </a:r>
            <a:r>
              <a:rPr lang="en-US" i="1" dirty="0"/>
              <a:t> er </a:t>
            </a:r>
            <a:r>
              <a:rPr lang="en-US" i="1" u="sng" dirty="0" err="1"/>
              <a:t>tunge</a:t>
            </a:r>
            <a:endParaRPr lang="en-US" i="1" u="sng" dirty="0"/>
          </a:p>
          <a:p>
            <a:endParaRPr lang="en-US" i="1" u="sng" dirty="0"/>
          </a:p>
          <a:p>
            <a:endParaRPr lang="en-US" i="1" u="sng" dirty="0"/>
          </a:p>
          <a:p>
            <a:r>
              <a:rPr lang="en-US" dirty="0"/>
              <a:t>De </a:t>
            </a:r>
            <a:r>
              <a:rPr lang="en-US" dirty="0" err="1"/>
              <a:t>vil</a:t>
            </a:r>
            <a:r>
              <a:rPr lang="en-US" dirty="0"/>
              <a:t> </a:t>
            </a:r>
            <a:r>
              <a:rPr lang="en-US" dirty="0" err="1"/>
              <a:t>bevege</a:t>
            </a:r>
            <a:r>
              <a:rPr lang="en-US" dirty="0"/>
              <a:t> seg </a:t>
            </a:r>
            <a:r>
              <a:rPr lang="en-US" u="sng" dirty="0" err="1"/>
              <a:t>sakte</a:t>
            </a:r>
            <a:endParaRPr lang="en-US" dirty="0"/>
          </a:p>
        </p:txBody>
      </p:sp>
      <p:pic>
        <p:nvPicPr>
          <p:cNvPr id="5" name="Picture 4">
            <a:extLst>
              <a:ext uri="{FF2B5EF4-FFF2-40B4-BE49-F238E27FC236}">
                <a16:creationId xmlns:a16="http://schemas.microsoft.com/office/drawing/2014/main" id="{25C242E1-F71C-BF52-F547-A4A2210F3E0D}"/>
              </a:ext>
            </a:extLst>
          </p:cNvPr>
          <p:cNvPicPr>
            <a:picLocks noChangeAspect="1"/>
          </p:cNvPicPr>
          <p:nvPr/>
        </p:nvPicPr>
        <p:blipFill>
          <a:blip r:embed="rId2"/>
          <a:stretch>
            <a:fillRect/>
          </a:stretch>
        </p:blipFill>
        <p:spPr>
          <a:xfrm>
            <a:off x="6594756" y="958850"/>
            <a:ext cx="5854700" cy="4940300"/>
          </a:xfrm>
          <a:prstGeom prst="rect">
            <a:avLst/>
          </a:prstGeom>
        </p:spPr>
      </p:pic>
      <p:pic>
        <p:nvPicPr>
          <p:cNvPr id="4" name="Picture 3">
            <a:extLst>
              <a:ext uri="{FF2B5EF4-FFF2-40B4-BE49-F238E27FC236}">
                <a16:creationId xmlns:a16="http://schemas.microsoft.com/office/drawing/2014/main" id="{D2CCCC2C-2A81-1C60-99B6-622160EAD0D3}"/>
              </a:ext>
            </a:extLst>
          </p:cNvPr>
          <p:cNvPicPr>
            <a:picLocks noChangeAspect="1"/>
          </p:cNvPicPr>
          <p:nvPr/>
        </p:nvPicPr>
        <p:blipFill>
          <a:blip r:embed="rId3"/>
          <a:stretch>
            <a:fillRect/>
          </a:stretch>
        </p:blipFill>
        <p:spPr>
          <a:xfrm>
            <a:off x="1576448" y="1711848"/>
            <a:ext cx="2438400" cy="266700"/>
          </a:xfrm>
          <a:prstGeom prst="rect">
            <a:avLst/>
          </a:prstGeom>
        </p:spPr>
      </p:pic>
      <p:pic>
        <p:nvPicPr>
          <p:cNvPr id="6" name="Picture 5">
            <a:extLst>
              <a:ext uri="{FF2B5EF4-FFF2-40B4-BE49-F238E27FC236}">
                <a16:creationId xmlns:a16="http://schemas.microsoft.com/office/drawing/2014/main" id="{5232D310-6BCB-72F3-776D-0B9A20CD9A65}"/>
              </a:ext>
            </a:extLst>
          </p:cNvPr>
          <p:cNvPicPr>
            <a:picLocks noChangeAspect="1"/>
          </p:cNvPicPr>
          <p:nvPr/>
        </p:nvPicPr>
        <p:blipFill>
          <a:blip r:embed="rId4"/>
          <a:stretch>
            <a:fillRect/>
          </a:stretch>
        </p:blipFill>
        <p:spPr>
          <a:xfrm>
            <a:off x="1303398" y="2716990"/>
            <a:ext cx="2984500" cy="292100"/>
          </a:xfrm>
          <a:prstGeom prst="rect">
            <a:avLst/>
          </a:prstGeom>
        </p:spPr>
      </p:pic>
      <p:pic>
        <p:nvPicPr>
          <p:cNvPr id="7" name="Picture 6">
            <a:extLst>
              <a:ext uri="{FF2B5EF4-FFF2-40B4-BE49-F238E27FC236}">
                <a16:creationId xmlns:a16="http://schemas.microsoft.com/office/drawing/2014/main" id="{60DFA498-A513-6E9B-57AA-0414DF53C28B}"/>
              </a:ext>
            </a:extLst>
          </p:cNvPr>
          <p:cNvPicPr>
            <a:picLocks noChangeAspect="1"/>
          </p:cNvPicPr>
          <p:nvPr/>
        </p:nvPicPr>
        <p:blipFill>
          <a:blip r:embed="rId5"/>
          <a:stretch>
            <a:fillRect/>
          </a:stretch>
        </p:blipFill>
        <p:spPr>
          <a:xfrm>
            <a:off x="2795648" y="4222696"/>
            <a:ext cx="1955800" cy="622300"/>
          </a:xfrm>
          <a:prstGeom prst="rect">
            <a:avLst/>
          </a:prstGeom>
        </p:spPr>
      </p:pic>
    </p:spTree>
    <p:extLst>
      <p:ext uri="{BB962C8B-B14F-4D97-AF65-F5344CB8AC3E}">
        <p14:creationId xmlns:p14="http://schemas.microsoft.com/office/powerpoint/2010/main" val="21029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1943-B56D-A937-2F28-425F6F39B313}"/>
              </a:ext>
            </a:extLst>
          </p:cNvPr>
          <p:cNvSpPr>
            <a:spLocks noGrp="1"/>
          </p:cNvSpPr>
          <p:nvPr>
            <p:ph type="title"/>
          </p:nvPr>
        </p:nvSpPr>
        <p:spPr/>
        <p:txBody>
          <a:bodyPr/>
          <a:lstStyle/>
          <a:p>
            <a:r>
              <a:rPr lang="en-US" dirty="0" err="1"/>
              <a:t>Fastklemt</a:t>
            </a:r>
            <a:r>
              <a:rPr lang="en-US" dirty="0"/>
              <a:t> </a:t>
            </a:r>
            <a:r>
              <a:rPr lang="en-US" dirty="0" err="1"/>
              <a:t>kjerne-tilnærming</a:t>
            </a:r>
            <a:endParaRPr lang="en-US" dirty="0"/>
          </a:p>
        </p:txBody>
      </p:sp>
      <p:sp>
        <p:nvSpPr>
          <p:cNvPr id="3" name="Content Placeholder 2">
            <a:extLst>
              <a:ext uri="{FF2B5EF4-FFF2-40B4-BE49-F238E27FC236}">
                <a16:creationId xmlns:a16="http://schemas.microsoft.com/office/drawing/2014/main" id="{10F3D806-EE47-AF54-5EFB-5079C9075CC8}"/>
              </a:ext>
            </a:extLst>
          </p:cNvPr>
          <p:cNvSpPr>
            <a:spLocks noGrp="1"/>
          </p:cNvSpPr>
          <p:nvPr>
            <p:ph sz="half" idx="30"/>
          </p:nvPr>
        </p:nvSpPr>
        <p:spPr/>
        <p:txBody>
          <a:bodyPr/>
          <a:lstStyle/>
          <a:p>
            <a:r>
              <a:rPr lang="en-US" dirty="0"/>
              <a:t>Vi </a:t>
            </a:r>
            <a:r>
              <a:rPr lang="en-US" dirty="0" err="1"/>
              <a:t>antar</a:t>
            </a:r>
            <a:r>
              <a:rPr lang="en-US" dirty="0"/>
              <a:t> </a:t>
            </a:r>
            <a:r>
              <a:rPr lang="en-US" dirty="0" err="1"/>
              <a:t>først</a:t>
            </a:r>
            <a:r>
              <a:rPr lang="en-US" dirty="0"/>
              <a:t> at </a:t>
            </a:r>
            <a:r>
              <a:rPr lang="en-US" dirty="0" err="1"/>
              <a:t>kjernene</a:t>
            </a:r>
            <a:r>
              <a:rPr lang="en-US" dirty="0"/>
              <a:t> ligger </a:t>
            </a:r>
            <a:r>
              <a:rPr lang="en-US" dirty="0" err="1"/>
              <a:t>i</a:t>
            </a:r>
            <a:r>
              <a:rPr lang="en-US" dirty="0"/>
              <a:t> </a:t>
            </a:r>
            <a:r>
              <a:rPr lang="en-US" dirty="0" err="1"/>
              <a:t>ro</a:t>
            </a:r>
            <a:endParaRPr lang="en-US" dirty="0"/>
          </a:p>
          <a:p>
            <a:r>
              <a:rPr lang="en-US" dirty="0"/>
              <a:t>Kun </a:t>
            </a:r>
            <a:r>
              <a:rPr lang="en-US" dirty="0" err="1"/>
              <a:t>elektronene</a:t>
            </a:r>
            <a:r>
              <a:rPr lang="en-US" dirty="0"/>
              <a:t> er </a:t>
            </a:r>
            <a:r>
              <a:rPr lang="en-US" dirty="0" err="1"/>
              <a:t>kvantemekaniske</a:t>
            </a:r>
            <a:endParaRPr lang="en-US" dirty="0"/>
          </a:p>
          <a:p>
            <a:endParaRPr lang="en-US" dirty="0"/>
          </a:p>
          <a:p>
            <a:endParaRPr lang="en-US" dirty="0"/>
          </a:p>
          <a:p>
            <a:r>
              <a:rPr lang="en-US" dirty="0" err="1"/>
              <a:t>Hamiltonoperator</a:t>
            </a:r>
            <a:r>
              <a:rPr lang="en-US" dirty="0"/>
              <a:t>:</a:t>
            </a:r>
          </a:p>
          <a:p>
            <a:endParaRPr lang="en-US" dirty="0"/>
          </a:p>
          <a:p>
            <a:endParaRPr lang="en-US" dirty="0"/>
          </a:p>
          <a:p>
            <a:endParaRPr lang="en-US" dirty="0"/>
          </a:p>
          <a:p>
            <a:endParaRPr lang="en-US" dirty="0"/>
          </a:p>
          <a:p>
            <a:r>
              <a:rPr lang="en-US" dirty="0"/>
              <a:t>Vi </a:t>
            </a:r>
            <a:r>
              <a:rPr lang="en-US" dirty="0" err="1"/>
              <a:t>løser</a:t>
            </a:r>
            <a:r>
              <a:rPr lang="en-US" dirty="0"/>
              <a:t> </a:t>
            </a:r>
            <a:r>
              <a:rPr lang="en-US" dirty="0" err="1"/>
              <a:t>tidsuavhengig</a:t>
            </a:r>
            <a:r>
              <a:rPr lang="en-US" dirty="0"/>
              <a:t> SL:</a:t>
            </a:r>
          </a:p>
        </p:txBody>
      </p:sp>
      <p:pic>
        <p:nvPicPr>
          <p:cNvPr id="4" name="Picture 3">
            <a:extLst>
              <a:ext uri="{FF2B5EF4-FFF2-40B4-BE49-F238E27FC236}">
                <a16:creationId xmlns:a16="http://schemas.microsoft.com/office/drawing/2014/main" id="{6DD4D0CE-3857-6A7E-0102-064E0804937C}"/>
              </a:ext>
            </a:extLst>
          </p:cNvPr>
          <p:cNvPicPr>
            <a:picLocks noChangeAspect="1"/>
          </p:cNvPicPr>
          <p:nvPr/>
        </p:nvPicPr>
        <p:blipFill>
          <a:blip r:embed="rId2"/>
          <a:stretch>
            <a:fillRect/>
          </a:stretch>
        </p:blipFill>
        <p:spPr>
          <a:xfrm>
            <a:off x="4466783" y="2334952"/>
            <a:ext cx="2679700" cy="266700"/>
          </a:xfrm>
          <a:prstGeom prst="rect">
            <a:avLst/>
          </a:prstGeom>
        </p:spPr>
      </p:pic>
      <p:pic>
        <p:nvPicPr>
          <p:cNvPr id="5" name="Picture 4">
            <a:extLst>
              <a:ext uri="{FF2B5EF4-FFF2-40B4-BE49-F238E27FC236}">
                <a16:creationId xmlns:a16="http://schemas.microsoft.com/office/drawing/2014/main" id="{3A5B1B7A-2EEC-CA48-CCC1-4D967A9E394C}"/>
              </a:ext>
            </a:extLst>
          </p:cNvPr>
          <p:cNvPicPr>
            <a:picLocks noChangeAspect="1"/>
          </p:cNvPicPr>
          <p:nvPr/>
        </p:nvPicPr>
        <p:blipFill>
          <a:blip r:embed="rId3"/>
          <a:stretch>
            <a:fillRect/>
          </a:stretch>
        </p:blipFill>
        <p:spPr>
          <a:xfrm>
            <a:off x="1920433" y="3936175"/>
            <a:ext cx="7772400" cy="1323736"/>
          </a:xfrm>
          <a:prstGeom prst="rect">
            <a:avLst/>
          </a:prstGeom>
        </p:spPr>
      </p:pic>
      <p:grpSp>
        <p:nvGrpSpPr>
          <p:cNvPr id="9" name="Group 8">
            <a:extLst>
              <a:ext uri="{FF2B5EF4-FFF2-40B4-BE49-F238E27FC236}">
                <a16:creationId xmlns:a16="http://schemas.microsoft.com/office/drawing/2014/main" id="{DDA48F4F-19BD-922B-1B07-22C9261CEA00}"/>
              </a:ext>
            </a:extLst>
          </p:cNvPr>
          <p:cNvGrpSpPr/>
          <p:nvPr/>
        </p:nvGrpSpPr>
        <p:grpSpPr>
          <a:xfrm>
            <a:off x="4650933" y="5600853"/>
            <a:ext cx="6634799" cy="685800"/>
            <a:chOff x="4650933" y="5600853"/>
            <a:chExt cx="6634799" cy="685800"/>
          </a:xfrm>
        </p:grpSpPr>
        <p:pic>
          <p:nvPicPr>
            <p:cNvPr id="6" name="Picture 5">
              <a:extLst>
                <a:ext uri="{FF2B5EF4-FFF2-40B4-BE49-F238E27FC236}">
                  <a16:creationId xmlns:a16="http://schemas.microsoft.com/office/drawing/2014/main" id="{587C654D-F593-A4F3-9EAD-DFB228648116}"/>
                </a:ext>
              </a:extLst>
            </p:cNvPr>
            <p:cNvPicPr>
              <a:picLocks noChangeAspect="1"/>
            </p:cNvPicPr>
            <p:nvPr/>
          </p:nvPicPr>
          <p:blipFill>
            <a:blip r:embed="rId4"/>
            <a:stretch>
              <a:fillRect/>
            </a:stretch>
          </p:blipFill>
          <p:spPr>
            <a:xfrm>
              <a:off x="4650933" y="5765953"/>
              <a:ext cx="2311400" cy="355600"/>
            </a:xfrm>
            <a:prstGeom prst="rect">
              <a:avLst/>
            </a:prstGeom>
          </p:spPr>
        </p:pic>
        <p:pic>
          <p:nvPicPr>
            <p:cNvPr id="8" name="Picture 7">
              <a:extLst>
                <a:ext uri="{FF2B5EF4-FFF2-40B4-BE49-F238E27FC236}">
                  <a16:creationId xmlns:a16="http://schemas.microsoft.com/office/drawing/2014/main" id="{6F4311A5-FEEC-B876-0894-DE7A2B60298E}"/>
                </a:ext>
              </a:extLst>
            </p:cNvPr>
            <p:cNvPicPr>
              <a:picLocks noChangeAspect="1"/>
            </p:cNvPicPr>
            <p:nvPr/>
          </p:nvPicPr>
          <p:blipFill>
            <a:blip r:embed="rId5"/>
            <a:stretch>
              <a:fillRect/>
            </a:stretch>
          </p:blipFill>
          <p:spPr>
            <a:xfrm>
              <a:off x="7488432" y="5600853"/>
              <a:ext cx="3797300" cy="685800"/>
            </a:xfrm>
            <a:prstGeom prst="rect">
              <a:avLst/>
            </a:prstGeom>
          </p:spPr>
        </p:pic>
      </p:grpSp>
    </p:spTree>
    <p:extLst>
      <p:ext uri="{BB962C8B-B14F-4D97-AF65-F5344CB8AC3E}">
        <p14:creationId xmlns:p14="http://schemas.microsoft.com/office/powerpoint/2010/main" val="38482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Litt</a:t>
            </a:r>
            <a:r>
              <a:rPr lang="en-US" dirty="0"/>
              <a:t> </a:t>
            </a:r>
            <a:r>
              <a:rPr lang="en-US" dirty="0" err="1"/>
              <a:t>repetisjon</a:t>
            </a:r>
            <a:r>
              <a:rPr lang="en-US" dirty="0"/>
              <a:t> </a:t>
            </a:r>
            <a:r>
              <a:rPr lang="en-US" dirty="0" err="1"/>
              <a:t>fra</a:t>
            </a:r>
            <a:r>
              <a:rPr lang="en-US" dirty="0"/>
              <a:t> </a:t>
            </a:r>
            <a:r>
              <a:rPr lang="en-US" dirty="0" err="1"/>
              <a:t>forrige</a:t>
            </a:r>
            <a:r>
              <a:rPr lang="en-US" dirty="0"/>
              <a:t> uke</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7412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57E4-D8F1-B836-9047-B88F3DDF43C2}"/>
              </a:ext>
            </a:extLst>
          </p:cNvPr>
          <p:cNvSpPr>
            <a:spLocks noGrp="1"/>
          </p:cNvSpPr>
          <p:nvPr>
            <p:ph type="title"/>
          </p:nvPr>
        </p:nvSpPr>
        <p:spPr/>
        <p:txBody>
          <a:bodyPr/>
          <a:lstStyle/>
          <a:p>
            <a:r>
              <a:rPr lang="en-US" dirty="0" err="1"/>
              <a:t>Potensialenergiflaten</a:t>
            </a:r>
            <a:endParaRPr lang="en-US" dirty="0"/>
          </a:p>
        </p:txBody>
      </p:sp>
      <p:sp>
        <p:nvSpPr>
          <p:cNvPr id="3" name="Content Placeholder 2">
            <a:extLst>
              <a:ext uri="{FF2B5EF4-FFF2-40B4-BE49-F238E27FC236}">
                <a16:creationId xmlns:a16="http://schemas.microsoft.com/office/drawing/2014/main" id="{7DBD67B0-06EB-0F1D-3847-870B5C121403}"/>
              </a:ext>
            </a:extLst>
          </p:cNvPr>
          <p:cNvSpPr>
            <a:spLocks noGrp="1"/>
          </p:cNvSpPr>
          <p:nvPr>
            <p:ph sz="half" idx="30"/>
          </p:nvPr>
        </p:nvSpPr>
        <p:spPr/>
        <p:txBody>
          <a:bodyPr/>
          <a:lstStyle/>
          <a:p>
            <a:r>
              <a:rPr lang="en-US" dirty="0"/>
              <a:t>Vi </a:t>
            </a:r>
            <a:r>
              <a:rPr lang="en-US" dirty="0" err="1"/>
              <a:t>løste</a:t>
            </a:r>
            <a:r>
              <a:rPr lang="en-US" dirty="0"/>
              <a:t> SL for </a:t>
            </a:r>
            <a:r>
              <a:rPr lang="en-US" u="sng" dirty="0" err="1"/>
              <a:t>fiksert</a:t>
            </a:r>
            <a:r>
              <a:rPr lang="en-US" u="sng" dirty="0"/>
              <a:t> </a:t>
            </a:r>
            <a:r>
              <a:rPr lang="en-US" i="1" u="sng" dirty="0"/>
              <a:t>R</a:t>
            </a:r>
          </a:p>
          <a:p>
            <a:r>
              <a:rPr lang="en-US" dirty="0" err="1"/>
              <a:t>Varierer</a:t>
            </a:r>
            <a:r>
              <a:rPr lang="en-US" dirty="0"/>
              <a:t> vi </a:t>
            </a:r>
            <a:r>
              <a:rPr lang="en-US" i="1" dirty="0"/>
              <a:t>R</a:t>
            </a:r>
            <a:r>
              <a:rPr lang="en-US" dirty="0"/>
              <a:t> </a:t>
            </a:r>
            <a:r>
              <a:rPr lang="en-US" dirty="0" err="1"/>
              <a:t>får</a:t>
            </a:r>
            <a:r>
              <a:rPr lang="en-US" dirty="0"/>
              <a:t> vi </a:t>
            </a:r>
            <a:r>
              <a:rPr lang="en-US" u="sng" dirty="0" err="1"/>
              <a:t>potensialenergiflater</a:t>
            </a:r>
            <a:endParaRPr lang="en-US" dirty="0"/>
          </a:p>
        </p:txBody>
      </p:sp>
      <p:pic>
        <p:nvPicPr>
          <p:cNvPr id="5" name="Picture 4">
            <a:extLst>
              <a:ext uri="{FF2B5EF4-FFF2-40B4-BE49-F238E27FC236}">
                <a16:creationId xmlns:a16="http://schemas.microsoft.com/office/drawing/2014/main" id="{0820B086-8956-11EC-0921-DA986FB39AFE}"/>
              </a:ext>
            </a:extLst>
          </p:cNvPr>
          <p:cNvPicPr>
            <a:picLocks noChangeAspect="1"/>
          </p:cNvPicPr>
          <p:nvPr/>
        </p:nvPicPr>
        <p:blipFill>
          <a:blip r:embed="rId2"/>
          <a:stretch>
            <a:fillRect/>
          </a:stretch>
        </p:blipFill>
        <p:spPr>
          <a:xfrm>
            <a:off x="1053859" y="1815376"/>
            <a:ext cx="7772400" cy="4069264"/>
          </a:xfrm>
          <a:prstGeom prst="rect">
            <a:avLst/>
          </a:prstGeom>
        </p:spPr>
      </p:pic>
      <p:grpSp>
        <p:nvGrpSpPr>
          <p:cNvPr id="15" name="Group 14">
            <a:extLst>
              <a:ext uri="{FF2B5EF4-FFF2-40B4-BE49-F238E27FC236}">
                <a16:creationId xmlns:a16="http://schemas.microsoft.com/office/drawing/2014/main" id="{EFFFA92B-B57E-B24D-C06F-A65132584754}"/>
              </a:ext>
            </a:extLst>
          </p:cNvPr>
          <p:cNvGrpSpPr/>
          <p:nvPr/>
        </p:nvGrpSpPr>
        <p:grpSpPr>
          <a:xfrm>
            <a:off x="7413171" y="3846256"/>
            <a:ext cx="4778829" cy="1389406"/>
            <a:chOff x="7413171" y="3846256"/>
            <a:chExt cx="4778829" cy="1389406"/>
          </a:xfrm>
        </p:grpSpPr>
        <p:cxnSp>
          <p:nvCxnSpPr>
            <p:cNvPr id="7" name="Straight Arrow Connector 6">
              <a:extLst>
                <a:ext uri="{FF2B5EF4-FFF2-40B4-BE49-F238E27FC236}">
                  <a16:creationId xmlns:a16="http://schemas.microsoft.com/office/drawing/2014/main" id="{800021E6-2BF7-3895-B3EB-2EDB1661840E}"/>
                </a:ext>
              </a:extLst>
            </p:cNvPr>
            <p:cNvCxnSpPr>
              <a:cxnSpLocks/>
            </p:cNvCxnSpPr>
            <p:nvPr/>
          </p:nvCxnSpPr>
          <p:spPr>
            <a:xfrm flipH="1">
              <a:off x="7413171" y="4354087"/>
              <a:ext cx="2133601" cy="5078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351544E-81CC-5F0D-6CE9-F6577E8F9F33}"/>
                </a:ext>
              </a:extLst>
            </p:cNvPr>
            <p:cNvGrpSpPr/>
            <p:nvPr/>
          </p:nvGrpSpPr>
          <p:grpSpPr>
            <a:xfrm>
              <a:off x="9546772" y="3846256"/>
              <a:ext cx="2645228" cy="1389406"/>
              <a:chOff x="9546772" y="3846256"/>
              <a:chExt cx="2645228" cy="1389406"/>
            </a:xfrm>
          </p:grpSpPr>
          <p:sp>
            <p:nvSpPr>
              <p:cNvPr id="11" name="TextBox 10">
                <a:extLst>
                  <a:ext uri="{FF2B5EF4-FFF2-40B4-BE49-F238E27FC236}">
                    <a16:creationId xmlns:a16="http://schemas.microsoft.com/office/drawing/2014/main" id="{3250C551-95FF-A33E-4367-BC4E66C5F02F}"/>
                  </a:ext>
                </a:extLst>
              </p:cNvPr>
              <p:cNvSpPr txBox="1"/>
              <p:nvPr/>
            </p:nvSpPr>
            <p:spPr>
              <a:xfrm>
                <a:off x="9546772" y="3846256"/>
                <a:ext cx="2645228" cy="1015663"/>
              </a:xfrm>
              <a:prstGeom prst="rect">
                <a:avLst/>
              </a:prstGeom>
              <a:noFill/>
            </p:spPr>
            <p:txBody>
              <a:bodyPr wrap="square" rtlCol="0">
                <a:spAutoFit/>
              </a:bodyPr>
              <a:lstStyle/>
              <a:p>
                <a:r>
                  <a:rPr lang="en-US" sz="2000" dirty="0"/>
                  <a:t>For </a:t>
                </a:r>
                <a:r>
                  <a:rPr lang="en-US" sz="2000" dirty="0" err="1"/>
                  <a:t>hvert</a:t>
                </a:r>
                <a:r>
                  <a:rPr lang="en-US" sz="2000" dirty="0"/>
                  <a:t> </a:t>
                </a:r>
                <a:r>
                  <a:rPr lang="en-US" sz="2000" dirty="0" err="1"/>
                  <a:t>punkt</a:t>
                </a:r>
                <a:r>
                  <a:rPr lang="en-US" sz="2000" dirty="0"/>
                  <a:t> </a:t>
                </a:r>
                <a:r>
                  <a:rPr lang="en-US" sz="2000" dirty="0" err="1"/>
                  <a:t>på</a:t>
                </a:r>
                <a:r>
                  <a:rPr lang="en-US" sz="2000" dirty="0"/>
                  <a:t> </a:t>
                </a:r>
                <a:r>
                  <a:rPr lang="en-US" sz="2000" dirty="0" err="1"/>
                  <a:t>kurven</a:t>
                </a:r>
                <a:r>
                  <a:rPr lang="en-US" sz="2000" dirty="0"/>
                  <a:t> </a:t>
                </a:r>
                <a:r>
                  <a:rPr lang="en-US" sz="2000" dirty="0" err="1"/>
                  <a:t>har</a:t>
                </a:r>
                <a:r>
                  <a:rPr lang="en-US" sz="2000" dirty="0"/>
                  <a:t> vi </a:t>
                </a:r>
                <a:r>
                  <a:rPr lang="en-US" sz="2000" dirty="0" err="1"/>
                  <a:t>også</a:t>
                </a:r>
                <a:r>
                  <a:rPr lang="en-US" sz="2000" dirty="0"/>
                  <a:t> </a:t>
                </a:r>
                <a:r>
                  <a:rPr lang="en-US" sz="2000" dirty="0" err="1"/>
                  <a:t>en</a:t>
                </a:r>
                <a:r>
                  <a:rPr lang="en-US" sz="2000" dirty="0"/>
                  <a:t> </a:t>
                </a:r>
                <a:r>
                  <a:rPr lang="en-US" sz="2000" dirty="0" err="1"/>
                  <a:t>bølgefunksjon</a:t>
                </a:r>
                <a:endParaRPr lang="en-US" sz="2000" dirty="0"/>
              </a:p>
            </p:txBody>
          </p:sp>
          <p:pic>
            <p:nvPicPr>
              <p:cNvPr id="13" name="Picture 12">
                <a:extLst>
                  <a:ext uri="{FF2B5EF4-FFF2-40B4-BE49-F238E27FC236}">
                    <a16:creationId xmlns:a16="http://schemas.microsoft.com/office/drawing/2014/main" id="{41054A9A-A8CB-00F2-F48D-FEE7F177B810}"/>
                  </a:ext>
                </a:extLst>
              </p:cNvPr>
              <p:cNvPicPr>
                <a:picLocks noChangeAspect="1"/>
              </p:cNvPicPr>
              <p:nvPr/>
            </p:nvPicPr>
            <p:blipFill>
              <a:blip r:embed="rId3"/>
              <a:stretch>
                <a:fillRect/>
              </a:stretch>
            </p:blipFill>
            <p:spPr>
              <a:xfrm>
                <a:off x="10134841" y="4943562"/>
                <a:ext cx="1003300" cy="292100"/>
              </a:xfrm>
              <a:prstGeom prst="rect">
                <a:avLst/>
              </a:prstGeom>
            </p:spPr>
          </p:pic>
        </p:grpSp>
      </p:grpSp>
    </p:spTree>
    <p:extLst>
      <p:ext uri="{BB962C8B-B14F-4D97-AF65-F5344CB8AC3E}">
        <p14:creationId xmlns:p14="http://schemas.microsoft.com/office/powerpoint/2010/main" val="146081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E795-ABF3-0994-D443-15EBD1C43667}"/>
              </a:ext>
            </a:extLst>
          </p:cNvPr>
          <p:cNvSpPr>
            <a:spLocks noGrp="1"/>
          </p:cNvSpPr>
          <p:nvPr>
            <p:ph type="title"/>
          </p:nvPr>
        </p:nvSpPr>
        <p:spPr/>
        <p:txBody>
          <a:bodyPr/>
          <a:lstStyle/>
          <a:p>
            <a:r>
              <a:rPr lang="en-US" dirty="0" err="1"/>
              <a:t>Kjernebevegelse</a:t>
            </a:r>
            <a:r>
              <a:rPr lang="en-US" dirty="0"/>
              <a:t> </a:t>
            </a:r>
            <a:r>
              <a:rPr lang="en-US" dirty="0" err="1"/>
              <a:t>i</a:t>
            </a:r>
            <a:r>
              <a:rPr lang="en-US" dirty="0"/>
              <a:t> </a:t>
            </a:r>
            <a:r>
              <a:rPr lang="en-US" dirty="0" err="1"/>
              <a:t>elektronpotensial</a:t>
            </a:r>
            <a:endParaRPr lang="en-US" dirty="0"/>
          </a:p>
        </p:txBody>
      </p:sp>
      <p:sp>
        <p:nvSpPr>
          <p:cNvPr id="3" name="Content Placeholder 2">
            <a:extLst>
              <a:ext uri="{FF2B5EF4-FFF2-40B4-BE49-F238E27FC236}">
                <a16:creationId xmlns:a16="http://schemas.microsoft.com/office/drawing/2014/main" id="{E382FD8F-E255-8184-4F94-A6376F03A3BF}"/>
              </a:ext>
            </a:extLst>
          </p:cNvPr>
          <p:cNvSpPr>
            <a:spLocks noGrp="1"/>
          </p:cNvSpPr>
          <p:nvPr>
            <p:ph sz="half" idx="30"/>
          </p:nvPr>
        </p:nvSpPr>
        <p:spPr/>
        <p:txBody>
          <a:bodyPr/>
          <a:lstStyle/>
          <a:p>
            <a:r>
              <a:rPr lang="en-US" dirty="0" err="1"/>
              <a:t>Adiabatisk</a:t>
            </a:r>
            <a:r>
              <a:rPr lang="en-US" dirty="0"/>
              <a:t> </a:t>
            </a:r>
            <a:r>
              <a:rPr lang="en-US" dirty="0" err="1"/>
              <a:t>hypotese</a:t>
            </a:r>
            <a:r>
              <a:rPr lang="en-US" dirty="0"/>
              <a:t>: </a:t>
            </a:r>
            <a:r>
              <a:rPr lang="en-US" dirty="0" err="1"/>
              <a:t>Elektronene</a:t>
            </a:r>
            <a:r>
              <a:rPr lang="en-US" dirty="0"/>
              <a:t> er </a:t>
            </a:r>
            <a:r>
              <a:rPr lang="en-US" dirty="0" err="1"/>
              <a:t>alltid</a:t>
            </a:r>
            <a:r>
              <a:rPr lang="en-US" dirty="0"/>
              <a:t> </a:t>
            </a:r>
            <a:r>
              <a:rPr lang="en-US" dirty="0" err="1"/>
              <a:t>i</a:t>
            </a:r>
            <a:r>
              <a:rPr lang="en-US" dirty="0"/>
              <a:t> </a:t>
            </a:r>
            <a:r>
              <a:rPr lang="en-US" dirty="0" err="1"/>
              <a:t>en</a:t>
            </a:r>
            <a:r>
              <a:rPr lang="en-US" dirty="0"/>
              <a:t> </a:t>
            </a:r>
            <a:r>
              <a:rPr lang="en-US" dirty="0" err="1"/>
              <a:t>egentilstand</a:t>
            </a:r>
            <a:r>
              <a:rPr lang="en-US" dirty="0"/>
              <a:t>, </a:t>
            </a:r>
            <a:r>
              <a:rPr lang="en-US" dirty="0" err="1"/>
              <a:t>siden</a:t>
            </a:r>
            <a:r>
              <a:rPr lang="en-US" dirty="0"/>
              <a:t> de </a:t>
            </a:r>
            <a:r>
              <a:rPr lang="en-US" dirty="0" err="1"/>
              <a:t>beveger</a:t>
            </a:r>
            <a:r>
              <a:rPr lang="en-US" dirty="0"/>
              <a:t> seg </a:t>
            </a:r>
            <a:r>
              <a:rPr lang="en-US" dirty="0" err="1"/>
              <a:t>så</a:t>
            </a:r>
            <a:r>
              <a:rPr lang="en-US" dirty="0"/>
              <a:t> </a:t>
            </a:r>
            <a:r>
              <a:rPr lang="en-US" dirty="0" err="1"/>
              <a:t>utrolig</a:t>
            </a:r>
            <a:r>
              <a:rPr lang="en-US" dirty="0"/>
              <a:t> fort!</a:t>
            </a:r>
          </a:p>
          <a:p>
            <a:endParaRPr lang="en-US" dirty="0"/>
          </a:p>
          <a:p>
            <a:endParaRPr lang="en-US" dirty="0"/>
          </a:p>
          <a:p>
            <a:endParaRPr lang="en-US" dirty="0"/>
          </a:p>
          <a:p>
            <a:r>
              <a:rPr lang="en-US" dirty="0"/>
              <a:t>Total </a:t>
            </a:r>
            <a:r>
              <a:rPr lang="en-US" dirty="0" err="1"/>
              <a:t>Hamiltonoperator</a:t>
            </a:r>
            <a:endParaRPr lang="en-US" dirty="0"/>
          </a:p>
          <a:p>
            <a:endParaRPr lang="en-US" dirty="0"/>
          </a:p>
          <a:p>
            <a:endParaRPr lang="en-US" dirty="0"/>
          </a:p>
          <a:p>
            <a:r>
              <a:rPr lang="en-US" dirty="0" err="1"/>
              <a:t>Innsetting</a:t>
            </a:r>
            <a:r>
              <a:rPr lang="en-US" dirty="0"/>
              <a:t> </a:t>
            </a:r>
            <a:r>
              <a:rPr lang="en-US" dirty="0" err="1"/>
              <a:t>i</a:t>
            </a:r>
            <a:r>
              <a:rPr lang="en-US" dirty="0"/>
              <a:t> </a:t>
            </a:r>
            <a:r>
              <a:rPr lang="en-US" dirty="0" err="1"/>
              <a:t>tidsuavhengig</a:t>
            </a:r>
            <a:r>
              <a:rPr lang="en-US" dirty="0"/>
              <a:t> SL </a:t>
            </a:r>
            <a:r>
              <a:rPr lang="en-US" dirty="0" err="1"/>
              <a:t>gir</a:t>
            </a:r>
            <a:r>
              <a:rPr lang="en-US" dirty="0"/>
              <a:t>:</a:t>
            </a:r>
          </a:p>
        </p:txBody>
      </p:sp>
      <p:pic>
        <p:nvPicPr>
          <p:cNvPr id="5" name="Picture 4">
            <a:extLst>
              <a:ext uri="{FF2B5EF4-FFF2-40B4-BE49-F238E27FC236}">
                <a16:creationId xmlns:a16="http://schemas.microsoft.com/office/drawing/2014/main" id="{66CE9E79-128C-2305-8AA7-D59D3D61DC6B}"/>
              </a:ext>
            </a:extLst>
          </p:cNvPr>
          <p:cNvPicPr>
            <a:picLocks noChangeAspect="1"/>
          </p:cNvPicPr>
          <p:nvPr/>
        </p:nvPicPr>
        <p:blipFill>
          <a:blip r:embed="rId2"/>
          <a:stretch>
            <a:fillRect/>
          </a:stretch>
        </p:blipFill>
        <p:spPr>
          <a:xfrm>
            <a:off x="4021365" y="1972129"/>
            <a:ext cx="3136900" cy="266700"/>
          </a:xfrm>
          <a:prstGeom prst="rect">
            <a:avLst/>
          </a:prstGeom>
        </p:spPr>
      </p:pic>
      <p:pic>
        <p:nvPicPr>
          <p:cNvPr id="7" name="Picture 6">
            <a:extLst>
              <a:ext uri="{FF2B5EF4-FFF2-40B4-BE49-F238E27FC236}">
                <a16:creationId xmlns:a16="http://schemas.microsoft.com/office/drawing/2014/main" id="{CA25E4D6-9136-02A4-35AD-46395F740B85}"/>
              </a:ext>
            </a:extLst>
          </p:cNvPr>
          <p:cNvPicPr>
            <a:picLocks noChangeAspect="1"/>
          </p:cNvPicPr>
          <p:nvPr/>
        </p:nvPicPr>
        <p:blipFill>
          <a:blip r:embed="rId3"/>
          <a:stretch>
            <a:fillRect/>
          </a:stretch>
        </p:blipFill>
        <p:spPr>
          <a:xfrm>
            <a:off x="3811815" y="2495698"/>
            <a:ext cx="3556000" cy="330200"/>
          </a:xfrm>
          <a:prstGeom prst="rect">
            <a:avLst/>
          </a:prstGeom>
        </p:spPr>
      </p:pic>
      <p:pic>
        <p:nvPicPr>
          <p:cNvPr id="8" name="Picture 7">
            <a:extLst>
              <a:ext uri="{FF2B5EF4-FFF2-40B4-BE49-F238E27FC236}">
                <a16:creationId xmlns:a16="http://schemas.microsoft.com/office/drawing/2014/main" id="{D6C73805-C8A8-ED4D-3F07-8515796D9E91}"/>
              </a:ext>
            </a:extLst>
          </p:cNvPr>
          <p:cNvPicPr>
            <a:picLocks noChangeAspect="1"/>
          </p:cNvPicPr>
          <p:nvPr/>
        </p:nvPicPr>
        <p:blipFill>
          <a:blip r:embed="rId4"/>
          <a:stretch>
            <a:fillRect/>
          </a:stretch>
        </p:blipFill>
        <p:spPr>
          <a:xfrm>
            <a:off x="4148364" y="4205573"/>
            <a:ext cx="2654300" cy="330200"/>
          </a:xfrm>
          <a:prstGeom prst="rect">
            <a:avLst/>
          </a:prstGeom>
        </p:spPr>
      </p:pic>
      <p:pic>
        <p:nvPicPr>
          <p:cNvPr id="9" name="Picture 8">
            <a:extLst>
              <a:ext uri="{FF2B5EF4-FFF2-40B4-BE49-F238E27FC236}">
                <a16:creationId xmlns:a16="http://schemas.microsoft.com/office/drawing/2014/main" id="{25756976-F2BA-B919-8AB8-8639D8791552}"/>
              </a:ext>
            </a:extLst>
          </p:cNvPr>
          <p:cNvPicPr>
            <a:picLocks noChangeAspect="1"/>
          </p:cNvPicPr>
          <p:nvPr/>
        </p:nvPicPr>
        <p:blipFill>
          <a:blip r:embed="rId5"/>
          <a:stretch>
            <a:fillRect/>
          </a:stretch>
        </p:blipFill>
        <p:spPr>
          <a:xfrm>
            <a:off x="3105150" y="5691737"/>
            <a:ext cx="5981700" cy="330200"/>
          </a:xfrm>
          <a:prstGeom prst="rect">
            <a:avLst/>
          </a:prstGeom>
        </p:spPr>
      </p:pic>
      <p:sp>
        <p:nvSpPr>
          <p:cNvPr id="10" name="Line Callout 1 9">
            <a:extLst>
              <a:ext uri="{FF2B5EF4-FFF2-40B4-BE49-F238E27FC236}">
                <a16:creationId xmlns:a16="http://schemas.microsoft.com/office/drawing/2014/main" id="{714E1FB5-6DBC-9C0B-9DA9-1A9A12A3EA7C}"/>
              </a:ext>
            </a:extLst>
          </p:cNvPr>
          <p:cNvSpPr/>
          <p:nvPr/>
        </p:nvSpPr>
        <p:spPr>
          <a:xfrm>
            <a:off x="7367815" y="4886033"/>
            <a:ext cx="2775857" cy="722027"/>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Som regel </a:t>
            </a:r>
            <a:r>
              <a:rPr lang="en-US" sz="2000" dirty="0" err="1"/>
              <a:t>svært</a:t>
            </a:r>
            <a:r>
              <a:rPr lang="en-US" sz="2000" dirty="0"/>
              <a:t> </a:t>
            </a:r>
            <a:r>
              <a:rPr lang="en-US" sz="2000" dirty="0" err="1"/>
              <a:t>liten</a:t>
            </a:r>
            <a:r>
              <a:rPr lang="en-US" sz="2000" dirty="0"/>
              <a:t>!</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BF69A65-E391-0382-4086-4984B9B2B181}"/>
                  </a:ext>
                </a:extLst>
              </p14:cNvPr>
              <p14:cNvContentPartPr/>
              <p14:nvPr/>
            </p14:nvContentPartPr>
            <p14:xfrm>
              <a:off x="6031183" y="6072763"/>
              <a:ext cx="623160" cy="37800"/>
            </p14:xfrm>
          </p:contentPart>
        </mc:Choice>
        <mc:Fallback>
          <p:pic>
            <p:nvPicPr>
              <p:cNvPr id="11" name="Ink 10">
                <a:extLst>
                  <a:ext uri="{FF2B5EF4-FFF2-40B4-BE49-F238E27FC236}">
                    <a16:creationId xmlns:a16="http://schemas.microsoft.com/office/drawing/2014/main" id="{CBF69A65-E391-0382-4086-4984B9B2B181}"/>
                  </a:ext>
                </a:extLst>
              </p:cNvPr>
              <p:cNvPicPr/>
              <p:nvPr/>
            </p:nvPicPr>
            <p:blipFill>
              <a:blip r:embed="rId7"/>
              <a:stretch>
                <a:fillRect/>
              </a:stretch>
            </p:blipFill>
            <p:spPr>
              <a:xfrm>
                <a:off x="6013183" y="6055123"/>
                <a:ext cx="658800" cy="73440"/>
              </a:xfrm>
              <a:prstGeom prst="rect">
                <a:avLst/>
              </a:prstGeom>
            </p:spPr>
          </p:pic>
        </mc:Fallback>
      </mc:AlternateContent>
      <p:sp>
        <p:nvSpPr>
          <p:cNvPr id="12" name="Cloud Callout 11">
            <a:extLst>
              <a:ext uri="{FF2B5EF4-FFF2-40B4-BE49-F238E27FC236}">
                <a16:creationId xmlns:a16="http://schemas.microsoft.com/office/drawing/2014/main" id="{3ACD33C9-675F-3177-5A1B-A827EBBF3666}"/>
              </a:ext>
            </a:extLst>
          </p:cNvPr>
          <p:cNvSpPr/>
          <p:nvPr/>
        </p:nvSpPr>
        <p:spPr>
          <a:xfrm>
            <a:off x="7778749" y="2005679"/>
            <a:ext cx="4170061" cy="188306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Kjernene</a:t>
            </a:r>
            <a:r>
              <a:rPr lang="en-US" sz="2000" dirty="0"/>
              <a:t> </a:t>
            </a:r>
            <a:r>
              <a:rPr lang="en-US" sz="2000" dirty="0" err="1"/>
              <a:t>beveger</a:t>
            </a:r>
            <a:r>
              <a:rPr lang="en-US" sz="2000" dirty="0"/>
              <a:t> seg </a:t>
            </a:r>
            <a:r>
              <a:rPr lang="en-US" sz="2000" dirty="0" err="1"/>
              <a:t>i</a:t>
            </a:r>
            <a:r>
              <a:rPr lang="en-US" sz="2000" dirty="0"/>
              <a:t> et </a:t>
            </a:r>
            <a:r>
              <a:rPr lang="en-US" sz="2000" dirty="0" err="1"/>
              <a:t>potensial</a:t>
            </a:r>
            <a:r>
              <a:rPr lang="en-US" sz="2000" dirty="0"/>
              <a:t> </a:t>
            </a:r>
            <a:r>
              <a:rPr lang="en-US" sz="2000" dirty="0" err="1"/>
              <a:t>satt</a:t>
            </a:r>
            <a:r>
              <a:rPr lang="en-US" sz="2000" dirty="0"/>
              <a:t> </a:t>
            </a:r>
            <a:r>
              <a:rPr lang="en-US" sz="2000" dirty="0" err="1"/>
              <a:t>opp</a:t>
            </a:r>
            <a:r>
              <a:rPr lang="en-US" sz="2000" dirty="0"/>
              <a:t> av </a:t>
            </a:r>
            <a:r>
              <a:rPr lang="en-US" sz="2000" dirty="0" err="1"/>
              <a:t>elektronene</a:t>
            </a:r>
            <a:r>
              <a:rPr lang="en-US" sz="2000" dirty="0"/>
              <a:t>!</a:t>
            </a:r>
          </a:p>
        </p:txBody>
      </p:sp>
      <p:grpSp>
        <p:nvGrpSpPr>
          <p:cNvPr id="18" name="Group 17">
            <a:extLst>
              <a:ext uri="{FF2B5EF4-FFF2-40B4-BE49-F238E27FC236}">
                <a16:creationId xmlns:a16="http://schemas.microsoft.com/office/drawing/2014/main" id="{42A53822-2D51-421A-D6D7-6F54057E496B}"/>
              </a:ext>
            </a:extLst>
          </p:cNvPr>
          <p:cNvGrpSpPr/>
          <p:nvPr/>
        </p:nvGrpSpPr>
        <p:grpSpPr>
          <a:xfrm>
            <a:off x="4960825" y="3774851"/>
            <a:ext cx="3147120" cy="2330280"/>
            <a:chOff x="4960825" y="3774851"/>
            <a:chExt cx="3147120" cy="233028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34827A58-C939-8DCC-4052-1EEB43CFC10F}"/>
                    </a:ext>
                  </a:extLst>
                </p14:cNvPr>
                <p14:cNvContentPartPr/>
                <p14:nvPr/>
              </p14:nvContentPartPr>
              <p14:xfrm>
                <a:off x="4960825" y="5536331"/>
                <a:ext cx="829800" cy="568800"/>
              </p14:xfrm>
            </p:contentPart>
          </mc:Choice>
          <mc:Fallback>
            <p:pic>
              <p:nvPicPr>
                <p:cNvPr id="13" name="Ink 12">
                  <a:extLst>
                    <a:ext uri="{FF2B5EF4-FFF2-40B4-BE49-F238E27FC236}">
                      <a16:creationId xmlns:a16="http://schemas.microsoft.com/office/drawing/2014/main" id="{34827A58-C939-8DCC-4052-1EEB43CFC10F}"/>
                    </a:ext>
                  </a:extLst>
                </p:cNvPr>
                <p:cNvPicPr/>
                <p:nvPr/>
              </p:nvPicPr>
              <p:blipFill>
                <a:blip r:embed="rId9"/>
                <a:stretch>
                  <a:fillRect/>
                </a:stretch>
              </p:blipFill>
              <p:spPr>
                <a:xfrm>
                  <a:off x="4943185" y="5518691"/>
                  <a:ext cx="865440" cy="604440"/>
                </a:xfrm>
                <a:prstGeom prst="rect">
                  <a:avLst/>
                </a:prstGeom>
              </p:spPr>
            </p:pic>
          </mc:Fallback>
        </mc:AlternateContent>
        <p:grpSp>
          <p:nvGrpSpPr>
            <p:cNvPr id="17" name="Group 16">
              <a:extLst>
                <a:ext uri="{FF2B5EF4-FFF2-40B4-BE49-F238E27FC236}">
                  <a16:creationId xmlns:a16="http://schemas.microsoft.com/office/drawing/2014/main" id="{849708CA-0A4A-B0C3-B8C2-F566D1E47D3E}"/>
                </a:ext>
              </a:extLst>
            </p:cNvPr>
            <p:cNvGrpSpPr/>
            <p:nvPr/>
          </p:nvGrpSpPr>
          <p:grpSpPr>
            <a:xfrm>
              <a:off x="5775505" y="3774851"/>
              <a:ext cx="2332440" cy="1765800"/>
              <a:chOff x="5775505" y="3774851"/>
              <a:chExt cx="2332440" cy="1765800"/>
            </a:xfrm>
          </p:grpSpPr>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453EB925-B8AE-87C8-45C5-6091B102CDDA}"/>
                      </a:ext>
                    </a:extLst>
                  </p14:cNvPr>
                  <p14:cNvContentPartPr/>
                  <p14:nvPr/>
                </p14:nvContentPartPr>
                <p14:xfrm>
                  <a:off x="5787025" y="3774851"/>
                  <a:ext cx="2320920" cy="1761120"/>
                </p14:xfrm>
              </p:contentPart>
            </mc:Choice>
            <mc:Fallback>
              <p:pic>
                <p:nvPicPr>
                  <p:cNvPr id="14" name="Ink 13">
                    <a:extLst>
                      <a:ext uri="{FF2B5EF4-FFF2-40B4-BE49-F238E27FC236}">
                        <a16:creationId xmlns:a16="http://schemas.microsoft.com/office/drawing/2014/main" id="{453EB925-B8AE-87C8-45C5-6091B102CDDA}"/>
                      </a:ext>
                    </a:extLst>
                  </p:cNvPr>
                  <p:cNvPicPr/>
                  <p:nvPr/>
                </p:nvPicPr>
                <p:blipFill>
                  <a:blip r:embed="rId11"/>
                  <a:stretch>
                    <a:fillRect/>
                  </a:stretch>
                </p:blipFill>
                <p:spPr>
                  <a:xfrm>
                    <a:off x="5769025" y="3756851"/>
                    <a:ext cx="2356560" cy="1796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BCAEBCE5-749D-2A6A-4268-BF12C8BBC7F6}"/>
                      </a:ext>
                    </a:extLst>
                  </p14:cNvPr>
                  <p14:cNvContentPartPr/>
                  <p14:nvPr/>
                </p14:nvContentPartPr>
                <p14:xfrm>
                  <a:off x="5775505" y="5415371"/>
                  <a:ext cx="290880" cy="125280"/>
                </p14:xfrm>
              </p:contentPart>
            </mc:Choice>
            <mc:Fallback>
              <p:pic>
                <p:nvPicPr>
                  <p:cNvPr id="15" name="Ink 14">
                    <a:extLst>
                      <a:ext uri="{FF2B5EF4-FFF2-40B4-BE49-F238E27FC236}">
                        <a16:creationId xmlns:a16="http://schemas.microsoft.com/office/drawing/2014/main" id="{BCAEBCE5-749D-2A6A-4268-BF12C8BBC7F6}"/>
                      </a:ext>
                    </a:extLst>
                  </p:cNvPr>
                  <p:cNvPicPr/>
                  <p:nvPr/>
                </p:nvPicPr>
                <p:blipFill>
                  <a:blip r:embed="rId13"/>
                  <a:stretch>
                    <a:fillRect/>
                  </a:stretch>
                </p:blipFill>
                <p:spPr>
                  <a:xfrm>
                    <a:off x="5757505" y="5397371"/>
                    <a:ext cx="326520" cy="160920"/>
                  </a:xfrm>
                  <a:prstGeom prst="rect">
                    <a:avLst/>
                  </a:prstGeom>
                </p:spPr>
              </p:pic>
            </mc:Fallback>
          </mc:AlternateContent>
        </p:grpSp>
      </p:grpSp>
    </p:spTree>
    <p:extLst>
      <p:ext uri="{BB962C8B-B14F-4D97-AF65-F5344CB8AC3E}">
        <p14:creationId xmlns:p14="http://schemas.microsoft.com/office/powerpoint/2010/main" val="1541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2F02A-F2F8-ABE3-90E0-DE0FAA7E457D}"/>
              </a:ext>
            </a:extLst>
          </p:cNvPr>
          <p:cNvPicPr>
            <a:picLocks noChangeAspect="1"/>
          </p:cNvPicPr>
          <p:nvPr/>
        </p:nvPicPr>
        <p:blipFill>
          <a:blip r:embed="rId2"/>
          <a:stretch>
            <a:fillRect/>
          </a:stretch>
        </p:blipFill>
        <p:spPr>
          <a:xfrm>
            <a:off x="4822824" y="527724"/>
            <a:ext cx="7369176" cy="5530878"/>
          </a:xfrm>
          <a:prstGeom prst="rect">
            <a:avLst/>
          </a:prstGeom>
        </p:spPr>
      </p:pic>
      <p:sp>
        <p:nvSpPr>
          <p:cNvPr id="2" name="Title 1">
            <a:extLst>
              <a:ext uri="{FF2B5EF4-FFF2-40B4-BE49-F238E27FC236}">
                <a16:creationId xmlns:a16="http://schemas.microsoft.com/office/drawing/2014/main" id="{57D58FDD-EA57-60B8-6BD1-DCE490DCF9FD}"/>
              </a:ext>
            </a:extLst>
          </p:cNvPr>
          <p:cNvSpPr>
            <a:spLocks noGrp="1"/>
          </p:cNvSpPr>
          <p:nvPr>
            <p:ph type="title"/>
          </p:nvPr>
        </p:nvSpPr>
        <p:spPr/>
        <p:txBody>
          <a:bodyPr/>
          <a:lstStyle/>
          <a:p>
            <a:r>
              <a:rPr lang="en-US" dirty="0"/>
              <a:t>Morse-</a:t>
            </a:r>
            <a:r>
              <a:rPr lang="en-US" dirty="0" err="1"/>
              <a:t>potensial</a:t>
            </a:r>
            <a:endParaRPr lang="en-US" dirty="0"/>
          </a:p>
        </p:txBody>
      </p:sp>
      <p:sp>
        <p:nvSpPr>
          <p:cNvPr id="3" name="Content Placeholder 2">
            <a:extLst>
              <a:ext uri="{FF2B5EF4-FFF2-40B4-BE49-F238E27FC236}">
                <a16:creationId xmlns:a16="http://schemas.microsoft.com/office/drawing/2014/main" id="{78639DDC-A72F-EA1B-F08D-CDD597A42A95}"/>
              </a:ext>
            </a:extLst>
          </p:cNvPr>
          <p:cNvSpPr>
            <a:spLocks noGrp="1"/>
          </p:cNvSpPr>
          <p:nvPr>
            <p:ph sz="half" idx="30"/>
          </p:nvPr>
        </p:nvSpPr>
        <p:spPr>
          <a:xfrm>
            <a:off x="380169" y="1083366"/>
            <a:ext cx="4893960" cy="4975236"/>
          </a:xfrm>
        </p:spPr>
        <p:txBody>
          <a:bodyPr/>
          <a:lstStyle/>
          <a:p>
            <a:r>
              <a:rPr lang="en-US" dirty="0" err="1"/>
              <a:t>Analytisk</a:t>
            </a:r>
            <a:r>
              <a:rPr lang="en-US" dirty="0"/>
              <a:t> </a:t>
            </a:r>
            <a:r>
              <a:rPr lang="en-US" dirty="0" err="1"/>
              <a:t>løsbar</a:t>
            </a:r>
            <a:r>
              <a:rPr lang="en-US" dirty="0"/>
              <a:t> </a:t>
            </a:r>
            <a:r>
              <a:rPr lang="en-US" dirty="0" err="1"/>
              <a:t>modell</a:t>
            </a:r>
            <a:r>
              <a:rPr lang="en-US" dirty="0"/>
              <a:t> for </a:t>
            </a:r>
            <a:r>
              <a:rPr lang="en-US" dirty="0" err="1"/>
              <a:t>vibrasjoner</a:t>
            </a:r>
            <a:r>
              <a:rPr lang="en-US" dirty="0"/>
              <a:t> </a:t>
            </a:r>
            <a:r>
              <a:rPr lang="en-US" dirty="0" err="1"/>
              <a:t>i</a:t>
            </a:r>
            <a:r>
              <a:rPr lang="en-US" dirty="0"/>
              <a:t> </a:t>
            </a:r>
            <a:r>
              <a:rPr lang="en-US" dirty="0" err="1"/>
              <a:t>toatomige</a:t>
            </a:r>
            <a:r>
              <a:rPr lang="en-US" dirty="0"/>
              <a:t> </a:t>
            </a:r>
            <a:r>
              <a:rPr lang="en-US" dirty="0" err="1"/>
              <a:t>molekyl</a:t>
            </a:r>
            <a:endParaRPr lang="en-US" dirty="0"/>
          </a:p>
          <a:p>
            <a:endParaRPr lang="en-US" dirty="0"/>
          </a:p>
          <a:p>
            <a:endParaRPr lang="en-US" dirty="0"/>
          </a:p>
          <a:p>
            <a:r>
              <a:rPr lang="en-US" dirty="0" err="1"/>
              <a:t>Kvalitativt</a:t>
            </a:r>
            <a:r>
              <a:rPr lang="en-US" dirty="0"/>
              <a:t> </a:t>
            </a:r>
            <a:r>
              <a:rPr lang="en-US" dirty="0" err="1"/>
              <a:t>korrekt</a:t>
            </a:r>
            <a:endParaRPr lang="en-US" dirty="0"/>
          </a:p>
          <a:p>
            <a:r>
              <a:rPr lang="en-US" dirty="0" err="1"/>
              <a:t>Noen</a:t>
            </a:r>
            <a:r>
              <a:rPr lang="en-US" dirty="0"/>
              <a:t> </a:t>
            </a:r>
            <a:r>
              <a:rPr lang="en-US" dirty="0" err="1"/>
              <a:t>egenfunksjoner</a:t>
            </a:r>
            <a:r>
              <a:rPr lang="en-US" dirty="0"/>
              <a:t> er </a:t>
            </a:r>
            <a:r>
              <a:rPr lang="en-US" dirty="0" err="1"/>
              <a:t>vist</a:t>
            </a:r>
            <a:endParaRPr lang="en-US" dirty="0"/>
          </a:p>
          <a:p>
            <a:endParaRPr lang="en-US" dirty="0"/>
          </a:p>
        </p:txBody>
      </p:sp>
      <p:pic>
        <p:nvPicPr>
          <p:cNvPr id="6" name="Picture 5">
            <a:extLst>
              <a:ext uri="{FF2B5EF4-FFF2-40B4-BE49-F238E27FC236}">
                <a16:creationId xmlns:a16="http://schemas.microsoft.com/office/drawing/2014/main" id="{A7CD9D90-5A84-8578-0CB7-8B9918D46514}"/>
              </a:ext>
            </a:extLst>
          </p:cNvPr>
          <p:cNvPicPr>
            <a:picLocks noChangeAspect="1"/>
          </p:cNvPicPr>
          <p:nvPr/>
        </p:nvPicPr>
        <p:blipFill>
          <a:blip r:embed="rId3"/>
          <a:stretch>
            <a:fillRect/>
          </a:stretch>
        </p:blipFill>
        <p:spPr>
          <a:xfrm>
            <a:off x="683796" y="2186214"/>
            <a:ext cx="3835400" cy="330200"/>
          </a:xfrm>
          <a:prstGeom prst="rect">
            <a:avLst/>
          </a:prstGeom>
        </p:spPr>
      </p:pic>
    </p:spTree>
    <p:extLst>
      <p:ext uri="{BB962C8B-B14F-4D97-AF65-F5344CB8AC3E}">
        <p14:creationId xmlns:p14="http://schemas.microsoft.com/office/powerpoint/2010/main" val="256788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Maxwells </a:t>
            </a:r>
            <a:r>
              <a:rPr lang="en-US" dirty="0" err="1"/>
              <a:t>bølgelikninger</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5139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a:t>Lorentz-</a:t>
            </a:r>
            <a:r>
              <a:rPr lang="en-US" dirty="0" err="1"/>
              <a:t>kraften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r>
              <a:rPr lang="en-US" dirty="0"/>
              <a:t>En </a:t>
            </a:r>
            <a:r>
              <a:rPr lang="en-US" dirty="0" err="1"/>
              <a:t>klassisk</a:t>
            </a:r>
            <a:r>
              <a:rPr lang="en-US" dirty="0"/>
              <a:t> </a:t>
            </a:r>
            <a:r>
              <a:rPr lang="en-US" dirty="0" err="1"/>
              <a:t>ladet</a:t>
            </a:r>
            <a:r>
              <a:rPr lang="en-US" dirty="0"/>
              <a:t> </a:t>
            </a:r>
            <a:r>
              <a:rPr lang="en-US" dirty="0" err="1"/>
              <a:t>partikkel</a:t>
            </a:r>
            <a:r>
              <a:rPr lang="en-US" dirty="0"/>
              <a:t> </a:t>
            </a:r>
            <a:r>
              <a:rPr lang="en-US" dirty="0" err="1"/>
              <a:t>i</a:t>
            </a:r>
            <a:r>
              <a:rPr lang="en-US" dirty="0"/>
              <a:t> et EM-felt </a:t>
            </a:r>
            <a:r>
              <a:rPr lang="en-US" dirty="0" err="1"/>
              <a:t>opplever</a:t>
            </a:r>
            <a:r>
              <a:rPr lang="en-US" dirty="0"/>
              <a:t> </a:t>
            </a:r>
            <a:r>
              <a:rPr lang="en-US" dirty="0" err="1"/>
              <a:t>en</a:t>
            </a:r>
            <a:r>
              <a:rPr lang="en-US" dirty="0"/>
              <a:t> kraft</a:t>
            </a:r>
          </a:p>
          <a:p>
            <a:endParaRPr lang="en-US" dirty="0"/>
          </a:p>
          <a:p>
            <a:pPr marL="0" indent="0">
              <a:buNone/>
            </a:pPr>
            <a:endParaRPr lang="en-US" dirty="0"/>
          </a:p>
          <a:p>
            <a:r>
              <a:rPr lang="en-US" b="1" dirty="0"/>
              <a:t>E:</a:t>
            </a:r>
            <a:r>
              <a:rPr lang="en-US" dirty="0"/>
              <a:t> </a:t>
            </a:r>
            <a:r>
              <a:rPr lang="en-US" dirty="0" err="1"/>
              <a:t>Elektrisk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b="1" dirty="0"/>
              <a:t>B:</a:t>
            </a:r>
            <a:r>
              <a:rPr lang="en-US" dirty="0"/>
              <a:t> </a:t>
            </a:r>
            <a:r>
              <a:rPr lang="en-US" dirty="0" err="1"/>
              <a:t>Magnetisk</a:t>
            </a:r>
            <a:r>
              <a:rPr lang="en-US" dirty="0"/>
              <a:t> felt, </a:t>
            </a:r>
            <a:r>
              <a:rPr lang="en-US" dirty="0" err="1"/>
              <a:t>definert</a:t>
            </a:r>
            <a:r>
              <a:rPr lang="en-US" dirty="0"/>
              <a:t> </a:t>
            </a:r>
            <a:r>
              <a:rPr lang="en-US" dirty="0" err="1"/>
              <a:t>overalt</a:t>
            </a:r>
            <a:r>
              <a:rPr lang="en-US" dirty="0"/>
              <a:t> </a:t>
            </a:r>
            <a:r>
              <a:rPr lang="en-US" dirty="0" err="1"/>
              <a:t>i</a:t>
            </a:r>
            <a:r>
              <a:rPr lang="en-US" dirty="0"/>
              <a:t> rom </a:t>
            </a:r>
            <a:r>
              <a:rPr lang="en-US" dirty="0" err="1"/>
              <a:t>og</a:t>
            </a:r>
            <a:r>
              <a:rPr lang="en-US" dirty="0"/>
              <a:t> </a:t>
            </a:r>
            <a:r>
              <a:rPr lang="en-US" dirty="0" err="1"/>
              <a:t>tid</a:t>
            </a:r>
            <a:endParaRPr lang="en-US" dirty="0"/>
          </a:p>
          <a:p>
            <a:r>
              <a:rPr lang="en-US" dirty="0"/>
              <a:t>Lorentz </a:t>
            </a:r>
            <a:r>
              <a:rPr lang="en-US" dirty="0" err="1"/>
              <a:t>forteller</a:t>
            </a:r>
            <a:r>
              <a:rPr lang="en-US" dirty="0"/>
              <a:t> </a:t>
            </a:r>
            <a:r>
              <a:rPr lang="en-US" dirty="0" err="1"/>
              <a:t>hvor</a:t>
            </a:r>
            <a:r>
              <a:rPr lang="en-US" dirty="0"/>
              <a:t> </a:t>
            </a:r>
            <a:r>
              <a:rPr lang="en-US" dirty="0" err="1"/>
              <a:t>ladningene</a:t>
            </a:r>
            <a:r>
              <a:rPr lang="en-US" dirty="0"/>
              <a:t> </a:t>
            </a:r>
            <a:r>
              <a:rPr lang="en-US" dirty="0" err="1"/>
              <a:t>skal</a:t>
            </a:r>
            <a:r>
              <a:rPr lang="en-US" dirty="0"/>
              <a:t> </a:t>
            </a:r>
            <a:r>
              <a:rPr lang="en-US" dirty="0" err="1"/>
              <a:t>bevege</a:t>
            </a:r>
            <a:r>
              <a:rPr lang="en-US" dirty="0"/>
              <a:t> seg, </a:t>
            </a:r>
            <a:r>
              <a:rPr lang="en-US" dirty="0" err="1"/>
              <a:t>gitt</a:t>
            </a:r>
            <a:r>
              <a:rPr lang="en-US" dirty="0"/>
              <a:t> EM-</a:t>
            </a:r>
            <a:r>
              <a:rPr lang="en-US" dirty="0" err="1"/>
              <a:t>feltene</a:t>
            </a:r>
            <a:endParaRPr lang="en-US" dirty="0"/>
          </a:p>
          <a:p>
            <a:pPr lvl="1"/>
            <a:endParaRPr lang="en-US" dirty="0"/>
          </a:p>
          <a:p>
            <a:r>
              <a:rPr lang="en-US" dirty="0"/>
              <a:t>Vi </a:t>
            </a:r>
            <a:r>
              <a:rPr lang="en-US" dirty="0" err="1"/>
              <a:t>må</a:t>
            </a:r>
            <a:r>
              <a:rPr lang="en-US" dirty="0"/>
              <a:t> </a:t>
            </a:r>
            <a:r>
              <a:rPr lang="en-US" dirty="0" err="1"/>
              <a:t>gå</a:t>
            </a:r>
            <a:r>
              <a:rPr lang="en-US" dirty="0"/>
              <a:t> </a:t>
            </a:r>
            <a:r>
              <a:rPr lang="en-US" dirty="0" err="1"/>
              <a:t>fra</a:t>
            </a:r>
            <a:r>
              <a:rPr lang="en-US" dirty="0"/>
              <a:t> </a:t>
            </a:r>
            <a:r>
              <a:rPr lang="en-US" dirty="0" err="1"/>
              <a:t>klassisk</a:t>
            </a:r>
            <a:r>
              <a:rPr lang="en-US" dirty="0"/>
              <a:t> </a:t>
            </a:r>
            <a:r>
              <a:rPr lang="en-US" dirty="0" err="1"/>
              <a:t>til</a:t>
            </a:r>
            <a:r>
              <a:rPr lang="en-US" dirty="0"/>
              <a:t> </a:t>
            </a:r>
            <a:r>
              <a:rPr lang="en-US" dirty="0" err="1"/>
              <a:t>kvantemekanisk</a:t>
            </a:r>
            <a:r>
              <a:rPr lang="en-US" dirty="0"/>
              <a:t> </a:t>
            </a:r>
            <a:r>
              <a:rPr lang="en-US" dirty="0" err="1"/>
              <a:t>beskrivelse</a:t>
            </a:r>
            <a:r>
              <a:rPr lang="en-US" dirty="0"/>
              <a:t> av </a:t>
            </a:r>
            <a:r>
              <a:rPr lang="en-US" dirty="0" err="1"/>
              <a:t>kraften</a:t>
            </a:r>
            <a:endParaRPr lang="en-US" dirty="0"/>
          </a:p>
          <a:p>
            <a:pPr lvl="1"/>
            <a:r>
              <a:rPr lang="en-US" dirty="0"/>
              <a:t>Schrödinger!</a:t>
            </a:r>
          </a:p>
        </p:txBody>
      </p:sp>
      <p:pic>
        <p:nvPicPr>
          <p:cNvPr id="6" name="Picture 5">
            <a:extLst>
              <a:ext uri="{FF2B5EF4-FFF2-40B4-BE49-F238E27FC236}">
                <a16:creationId xmlns:a16="http://schemas.microsoft.com/office/drawing/2014/main" id="{D8CD5019-69EC-BCCB-9157-2B762347B1BF}"/>
              </a:ext>
            </a:extLst>
          </p:cNvPr>
          <p:cNvPicPr>
            <a:picLocks noChangeAspect="1"/>
          </p:cNvPicPr>
          <p:nvPr/>
        </p:nvPicPr>
        <p:blipFill>
          <a:blip r:embed="rId2"/>
          <a:stretch>
            <a:fillRect/>
          </a:stretch>
        </p:blipFill>
        <p:spPr>
          <a:xfrm>
            <a:off x="5174343" y="2032000"/>
            <a:ext cx="2235200" cy="279400"/>
          </a:xfrm>
          <a:prstGeom prst="rect">
            <a:avLst/>
          </a:prstGeom>
        </p:spPr>
      </p:pic>
      <p:sp>
        <p:nvSpPr>
          <p:cNvPr id="4" name="Line Callout 1 3">
            <a:extLst>
              <a:ext uri="{FF2B5EF4-FFF2-40B4-BE49-F238E27FC236}">
                <a16:creationId xmlns:a16="http://schemas.microsoft.com/office/drawing/2014/main" id="{7B10623B-9DA0-4853-7F66-4FCA2204E33C}"/>
              </a:ext>
            </a:extLst>
          </p:cNvPr>
          <p:cNvSpPr/>
          <p:nvPr/>
        </p:nvSpPr>
        <p:spPr>
          <a:xfrm>
            <a:off x="8814390" y="1244009"/>
            <a:ext cx="2168101" cy="532311"/>
          </a:xfrm>
          <a:prstGeom prst="borderCallout1">
            <a:avLst>
              <a:gd name="adj1" fmla="val 18750"/>
              <a:gd name="adj2" fmla="val -8333"/>
              <a:gd name="adj3" fmla="val 112500"/>
              <a:gd name="adj4" fmla="val -607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Lorentz-</a:t>
            </a:r>
            <a:r>
              <a:rPr lang="en-US" sz="2000" dirty="0" err="1"/>
              <a:t>kraften</a:t>
            </a:r>
            <a:endParaRPr lang="en-US" sz="2000" dirty="0"/>
          </a:p>
        </p:txBody>
      </p:sp>
    </p:spTree>
    <p:extLst>
      <p:ext uri="{BB962C8B-B14F-4D97-AF65-F5344CB8AC3E}">
        <p14:creationId xmlns:p14="http://schemas.microsoft.com/office/powerpoint/2010/main" val="290269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73BE3E74-7DA7-F636-31EF-833CA4599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593" y="0"/>
            <a:ext cx="5432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1ED9B1-9F9B-A5F1-508B-34B469EFE7C4}"/>
              </a:ext>
            </a:extLst>
          </p:cNvPr>
          <p:cNvSpPr>
            <a:spLocks noGrp="1"/>
          </p:cNvSpPr>
          <p:nvPr>
            <p:ph type="title"/>
          </p:nvPr>
        </p:nvSpPr>
        <p:spPr/>
        <p:txBody>
          <a:bodyPr/>
          <a:lstStyle/>
          <a:p>
            <a:r>
              <a:rPr lang="en-US" dirty="0"/>
              <a:t>Maxwells </a:t>
            </a:r>
            <a:r>
              <a:rPr lang="en-US" dirty="0" err="1"/>
              <a:t>bølgelikninger</a:t>
            </a:r>
            <a:endParaRPr lang="en-US" dirty="0"/>
          </a:p>
        </p:txBody>
      </p:sp>
      <p:sp>
        <p:nvSpPr>
          <p:cNvPr id="3" name="Content Placeholder 2">
            <a:extLst>
              <a:ext uri="{FF2B5EF4-FFF2-40B4-BE49-F238E27FC236}">
                <a16:creationId xmlns:a16="http://schemas.microsoft.com/office/drawing/2014/main" id="{FBE5CBD3-03D3-92CD-2552-05890E9320EA}"/>
              </a:ext>
            </a:extLst>
          </p:cNvPr>
          <p:cNvSpPr>
            <a:spLocks noGrp="1"/>
          </p:cNvSpPr>
          <p:nvPr>
            <p:ph sz="half" idx="30"/>
          </p:nvPr>
        </p:nvSpPr>
        <p:spPr>
          <a:xfrm>
            <a:off x="380169" y="1083366"/>
            <a:ext cx="6063161" cy="4975236"/>
          </a:xfrm>
        </p:spPr>
        <p:txBody>
          <a:bodyPr/>
          <a:lstStyle/>
          <a:p>
            <a:r>
              <a:rPr lang="en-US" sz="2000" dirty="0" err="1"/>
              <a:t>Bevegelsesloven</a:t>
            </a:r>
            <a:r>
              <a:rPr lang="en-US" sz="2000" dirty="0"/>
              <a:t> for EM-</a:t>
            </a:r>
            <a:r>
              <a:rPr lang="en-US" sz="2000" dirty="0" err="1"/>
              <a:t>felter</a:t>
            </a:r>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Et par av (</a:t>
            </a:r>
            <a:r>
              <a:rPr lang="en-US" sz="2000" dirty="0" err="1"/>
              <a:t>inhomogene</a:t>
            </a:r>
            <a:r>
              <a:rPr lang="en-US" sz="2000" dirty="0"/>
              <a:t>) </a:t>
            </a:r>
            <a:r>
              <a:rPr lang="en-US" sz="2000" dirty="0" err="1"/>
              <a:t>bølgelikninger</a:t>
            </a:r>
            <a:endParaRPr lang="en-US" sz="2000" dirty="0"/>
          </a:p>
          <a:p>
            <a:r>
              <a:rPr lang="en-US" sz="2000" dirty="0"/>
              <a:t>Om </a:t>
            </a:r>
            <a:r>
              <a:rPr lang="en-US" sz="2000" dirty="0" err="1"/>
              <a:t>tetthet</a:t>
            </a:r>
            <a:r>
              <a:rPr lang="en-US" sz="2000" dirty="0"/>
              <a:t> </a:t>
            </a:r>
            <a:r>
              <a:rPr lang="en-US" sz="2000" dirty="0" err="1"/>
              <a:t>og</a:t>
            </a:r>
            <a:r>
              <a:rPr lang="en-US" sz="2000" dirty="0"/>
              <a:t> </a:t>
            </a:r>
            <a:r>
              <a:rPr lang="en-US" sz="2000" dirty="0" err="1"/>
              <a:t>strøm</a:t>
            </a:r>
            <a:r>
              <a:rPr lang="en-US" sz="2000" dirty="0"/>
              <a:t> er null, </a:t>
            </a:r>
            <a:r>
              <a:rPr lang="en-US" sz="2000" u="sng" dirty="0"/>
              <a:t>standard </a:t>
            </a:r>
            <a:r>
              <a:rPr lang="en-US" sz="2000" u="sng" dirty="0" err="1"/>
              <a:t>ikkedispersiv</a:t>
            </a:r>
            <a:r>
              <a:rPr lang="en-US" sz="2000" u="sng" dirty="0"/>
              <a:t> </a:t>
            </a:r>
            <a:r>
              <a:rPr lang="en-US" sz="2000" u="sng" dirty="0" err="1"/>
              <a:t>bølgelikning</a:t>
            </a:r>
            <a:endParaRPr lang="en-US" sz="2000" dirty="0"/>
          </a:p>
          <a:p>
            <a:r>
              <a:rPr lang="en-US" sz="2000" dirty="0"/>
              <a:t>Maxwell </a:t>
            </a:r>
            <a:r>
              <a:rPr lang="en-US" sz="2000" dirty="0" err="1"/>
              <a:t>forteller</a:t>
            </a:r>
            <a:r>
              <a:rPr lang="en-US" sz="2000" dirty="0"/>
              <a:t> </a:t>
            </a:r>
            <a:r>
              <a:rPr lang="en-US" sz="2000" dirty="0" err="1"/>
              <a:t>hvordan</a:t>
            </a:r>
            <a:r>
              <a:rPr lang="en-US" sz="2000" dirty="0"/>
              <a:t> EM-</a:t>
            </a:r>
            <a:r>
              <a:rPr lang="en-US" sz="2000" dirty="0" err="1"/>
              <a:t>felter</a:t>
            </a:r>
            <a:r>
              <a:rPr lang="en-US" sz="2000" dirty="0"/>
              <a:t> </a:t>
            </a:r>
            <a:r>
              <a:rPr lang="en-US" sz="2000" dirty="0" err="1"/>
              <a:t>utbrer</a:t>
            </a:r>
            <a:r>
              <a:rPr lang="en-US" sz="2000" dirty="0"/>
              <a:t> seg, </a:t>
            </a:r>
            <a:r>
              <a:rPr lang="en-US" sz="2000" u="sng" dirty="0" err="1"/>
              <a:t>gitt</a:t>
            </a:r>
            <a:r>
              <a:rPr lang="en-US" sz="2000" dirty="0"/>
              <a:t> </a:t>
            </a:r>
            <a:r>
              <a:rPr lang="en-US" sz="2000" dirty="0" err="1"/>
              <a:t>ladningsfordelinger</a:t>
            </a:r>
            <a:r>
              <a:rPr lang="en-US" sz="2000" dirty="0"/>
              <a:t> </a:t>
            </a:r>
            <a:r>
              <a:rPr lang="en-US" sz="2000" dirty="0" err="1"/>
              <a:t>og</a:t>
            </a:r>
            <a:r>
              <a:rPr lang="en-US" sz="2000" dirty="0"/>
              <a:t> </a:t>
            </a:r>
            <a:r>
              <a:rPr lang="en-US" sz="2000" dirty="0" err="1"/>
              <a:t>deres</a:t>
            </a:r>
            <a:r>
              <a:rPr lang="en-US" sz="2000" dirty="0"/>
              <a:t> </a:t>
            </a:r>
            <a:r>
              <a:rPr lang="en-US" sz="2000" dirty="0" err="1"/>
              <a:t>tidsendringer</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71EECDE4-353B-CDE1-08F1-1B04E8347E06}"/>
              </a:ext>
            </a:extLst>
          </p:cNvPr>
          <p:cNvPicPr>
            <a:picLocks noChangeAspect="1"/>
          </p:cNvPicPr>
          <p:nvPr/>
        </p:nvPicPr>
        <p:blipFill>
          <a:blip r:embed="rId3"/>
          <a:stretch>
            <a:fillRect/>
          </a:stretch>
        </p:blipFill>
        <p:spPr>
          <a:xfrm>
            <a:off x="1563134" y="1814145"/>
            <a:ext cx="4025900" cy="1562100"/>
          </a:xfrm>
          <a:prstGeom prst="rect">
            <a:avLst/>
          </a:prstGeom>
        </p:spPr>
      </p:pic>
      <p:sp>
        <p:nvSpPr>
          <p:cNvPr id="5" name="Line Callout 1 4">
            <a:extLst>
              <a:ext uri="{FF2B5EF4-FFF2-40B4-BE49-F238E27FC236}">
                <a16:creationId xmlns:a16="http://schemas.microsoft.com/office/drawing/2014/main" id="{D0B23B6D-2263-B1ED-CB14-6B3592B73DDF}"/>
              </a:ext>
            </a:extLst>
          </p:cNvPr>
          <p:cNvSpPr/>
          <p:nvPr/>
        </p:nvSpPr>
        <p:spPr>
          <a:xfrm>
            <a:off x="5268811" y="758768"/>
            <a:ext cx="2481943" cy="888023"/>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J er </a:t>
            </a:r>
            <a:r>
              <a:rPr lang="en-US" sz="2000" dirty="0" err="1"/>
              <a:t>strømtetthet</a:t>
            </a:r>
            <a:endParaRPr lang="en-US" sz="2000" dirty="0"/>
          </a:p>
        </p:txBody>
      </p:sp>
      <p:sp>
        <p:nvSpPr>
          <p:cNvPr id="6" name="Line Callout 1 5">
            <a:extLst>
              <a:ext uri="{FF2B5EF4-FFF2-40B4-BE49-F238E27FC236}">
                <a16:creationId xmlns:a16="http://schemas.microsoft.com/office/drawing/2014/main" id="{01E7C2D1-1817-D36F-083B-C938CA601DCD}"/>
              </a:ext>
            </a:extLst>
          </p:cNvPr>
          <p:cNvSpPr/>
          <p:nvPr/>
        </p:nvSpPr>
        <p:spPr>
          <a:xfrm>
            <a:off x="5937015" y="1814145"/>
            <a:ext cx="2032593" cy="888023"/>
          </a:xfrm>
          <a:prstGeom prst="borderCallout1">
            <a:avLst>
              <a:gd name="adj1" fmla="val 18750"/>
              <a:gd name="adj2" fmla="val -7287"/>
              <a:gd name="adj3" fmla="val 23898"/>
              <a:gd name="adj4" fmla="val -288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rho er </a:t>
            </a:r>
            <a:r>
              <a:rPr lang="en-US" sz="2000" dirty="0" err="1"/>
              <a:t>ladningstetthet</a:t>
            </a:r>
            <a:endParaRPr lang="en-US" sz="2000" dirty="0"/>
          </a:p>
        </p:txBody>
      </p:sp>
      <p:sp>
        <p:nvSpPr>
          <p:cNvPr id="7" name="TextBox 6">
            <a:extLst>
              <a:ext uri="{FF2B5EF4-FFF2-40B4-BE49-F238E27FC236}">
                <a16:creationId xmlns:a16="http://schemas.microsoft.com/office/drawing/2014/main" id="{DAAA31D8-09CC-CB1A-9BD7-2B4E27F88E72}"/>
              </a:ext>
            </a:extLst>
          </p:cNvPr>
          <p:cNvSpPr txBox="1"/>
          <p:nvPr/>
        </p:nvSpPr>
        <p:spPr>
          <a:xfrm>
            <a:off x="7362116" y="6341512"/>
            <a:ext cx="4844902" cy="400110"/>
          </a:xfrm>
          <a:prstGeom prst="rect">
            <a:avLst/>
          </a:prstGeom>
          <a:noFill/>
        </p:spPr>
        <p:txBody>
          <a:bodyPr wrap="square" rtlCol="0">
            <a:spAutoFit/>
          </a:bodyPr>
          <a:lstStyle/>
          <a:p>
            <a:r>
              <a:rPr lang="en-US" sz="2000" dirty="0">
                <a:solidFill>
                  <a:schemeClr val="bg1"/>
                </a:solidFill>
                <a:highlight>
                  <a:srgbClr val="000000"/>
                </a:highlight>
              </a:rPr>
              <a:t>James Clerk Maxwell (1831 – 1879)</a:t>
            </a:r>
          </a:p>
        </p:txBody>
      </p:sp>
    </p:spTree>
    <p:extLst>
      <p:ext uri="{BB962C8B-B14F-4D97-AF65-F5344CB8AC3E}">
        <p14:creationId xmlns:p14="http://schemas.microsoft.com/office/powerpoint/2010/main" val="36206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7E35-C721-3355-BB63-C32B36537327}"/>
              </a:ext>
            </a:extLst>
          </p:cNvPr>
          <p:cNvSpPr>
            <a:spLocks noGrp="1"/>
          </p:cNvSpPr>
          <p:nvPr>
            <p:ph type="title"/>
          </p:nvPr>
        </p:nvSpPr>
        <p:spPr/>
        <p:txBody>
          <a:bodyPr/>
          <a:lstStyle/>
          <a:p>
            <a:r>
              <a:rPr lang="en-US" dirty="0" err="1"/>
              <a:t>Planbølger</a:t>
            </a:r>
            <a:endParaRPr lang="en-US" dirty="0"/>
          </a:p>
        </p:txBody>
      </p:sp>
      <p:sp>
        <p:nvSpPr>
          <p:cNvPr id="3" name="Content Placeholder 2">
            <a:extLst>
              <a:ext uri="{FF2B5EF4-FFF2-40B4-BE49-F238E27FC236}">
                <a16:creationId xmlns:a16="http://schemas.microsoft.com/office/drawing/2014/main" id="{39A16FE5-F1CE-D65D-B1FA-2C23174903E8}"/>
              </a:ext>
            </a:extLst>
          </p:cNvPr>
          <p:cNvSpPr>
            <a:spLocks noGrp="1"/>
          </p:cNvSpPr>
          <p:nvPr>
            <p:ph sz="half" idx="30"/>
          </p:nvPr>
        </p:nvSpPr>
        <p:spPr/>
        <p:txBody>
          <a:bodyPr/>
          <a:lstStyle/>
          <a:p>
            <a:r>
              <a:rPr lang="en-US" dirty="0" err="1"/>
              <a:t>Viktige</a:t>
            </a:r>
            <a:r>
              <a:rPr lang="en-US" dirty="0"/>
              <a:t> </a:t>
            </a:r>
            <a:r>
              <a:rPr lang="en-US" dirty="0" err="1"/>
              <a:t>løsnigner</a:t>
            </a:r>
            <a:r>
              <a:rPr lang="en-US" dirty="0">
                <a:sym typeface="Wingdings" pitchFamily="2" charset="2"/>
              </a:rPr>
              <a:t>:</a:t>
            </a:r>
          </a:p>
          <a:p>
            <a:endParaRPr lang="en-US" dirty="0">
              <a:sym typeface="Wingdings" pitchFamily="2" charset="2"/>
            </a:endParaRPr>
          </a:p>
          <a:p>
            <a:endParaRPr lang="en-US" dirty="0">
              <a:sym typeface="Wingdings" pitchFamily="2" charset="2"/>
            </a:endParaRPr>
          </a:p>
          <a:p>
            <a:r>
              <a:rPr lang="en-US" dirty="0" err="1">
                <a:sym typeface="Wingdings" pitchFamily="2" charset="2"/>
              </a:rPr>
              <a:t>Feltene</a:t>
            </a:r>
            <a:r>
              <a:rPr lang="en-US" dirty="0">
                <a:sym typeface="Wingdings" pitchFamily="2" charset="2"/>
              </a:rPr>
              <a:t> </a:t>
            </a:r>
            <a:r>
              <a:rPr lang="en-US" dirty="0" err="1">
                <a:sym typeface="Wingdings" pitchFamily="2" charset="2"/>
              </a:rPr>
              <a:t>ortogonale</a:t>
            </a:r>
            <a:r>
              <a:rPr lang="en-US" dirty="0">
                <a:sym typeface="Wingdings" pitchFamily="2" charset="2"/>
              </a:rPr>
              <a:t> </a:t>
            </a:r>
            <a:r>
              <a:rPr lang="en-US" dirty="0" err="1">
                <a:sym typeface="Wingdings" pitchFamily="2" charset="2"/>
              </a:rPr>
              <a:t>til</a:t>
            </a:r>
            <a:r>
              <a:rPr lang="en-US" dirty="0">
                <a:sym typeface="Wingdings" pitchFamily="2" charset="2"/>
              </a:rPr>
              <a:t> </a:t>
            </a:r>
            <a:r>
              <a:rPr lang="en-US" dirty="0" err="1">
                <a:sym typeface="Wingdings" pitchFamily="2" charset="2"/>
              </a:rPr>
              <a:t>utbredelsesretning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pic>
        <p:nvPicPr>
          <p:cNvPr id="4" name="Picture 3">
            <a:extLst>
              <a:ext uri="{FF2B5EF4-FFF2-40B4-BE49-F238E27FC236}">
                <a16:creationId xmlns:a16="http://schemas.microsoft.com/office/drawing/2014/main" id="{00C23445-F9FB-9791-36AF-43F0C9D3EEE6}"/>
              </a:ext>
            </a:extLst>
          </p:cNvPr>
          <p:cNvPicPr>
            <a:picLocks noChangeAspect="1"/>
          </p:cNvPicPr>
          <p:nvPr/>
        </p:nvPicPr>
        <p:blipFill>
          <a:blip r:embed="rId2"/>
          <a:stretch>
            <a:fillRect/>
          </a:stretch>
        </p:blipFill>
        <p:spPr>
          <a:xfrm>
            <a:off x="3764665" y="1223348"/>
            <a:ext cx="3365500" cy="266700"/>
          </a:xfrm>
          <a:prstGeom prst="rect">
            <a:avLst/>
          </a:prstGeom>
        </p:spPr>
      </p:pic>
      <p:pic>
        <p:nvPicPr>
          <p:cNvPr id="5" name="Picture 4">
            <a:extLst>
              <a:ext uri="{FF2B5EF4-FFF2-40B4-BE49-F238E27FC236}">
                <a16:creationId xmlns:a16="http://schemas.microsoft.com/office/drawing/2014/main" id="{A5FAB2D5-5609-2084-C63F-66B1C772783F}"/>
              </a:ext>
            </a:extLst>
          </p:cNvPr>
          <p:cNvPicPr>
            <a:picLocks noChangeAspect="1"/>
          </p:cNvPicPr>
          <p:nvPr/>
        </p:nvPicPr>
        <p:blipFill>
          <a:blip r:embed="rId3"/>
          <a:stretch>
            <a:fillRect/>
          </a:stretch>
        </p:blipFill>
        <p:spPr>
          <a:xfrm>
            <a:off x="3764665" y="1875852"/>
            <a:ext cx="3365500" cy="266700"/>
          </a:xfrm>
          <a:prstGeom prst="rect">
            <a:avLst/>
          </a:prstGeom>
        </p:spPr>
      </p:pic>
      <p:pic>
        <p:nvPicPr>
          <p:cNvPr id="6" name="Picture 5">
            <a:extLst>
              <a:ext uri="{FF2B5EF4-FFF2-40B4-BE49-F238E27FC236}">
                <a16:creationId xmlns:a16="http://schemas.microsoft.com/office/drawing/2014/main" id="{95AEAF42-C0E3-2D3A-1554-C3471F6CC07B}"/>
              </a:ext>
            </a:extLst>
          </p:cNvPr>
          <p:cNvPicPr>
            <a:picLocks noChangeAspect="1"/>
          </p:cNvPicPr>
          <p:nvPr/>
        </p:nvPicPr>
        <p:blipFill>
          <a:blip r:embed="rId4"/>
          <a:stretch>
            <a:fillRect/>
          </a:stretch>
        </p:blipFill>
        <p:spPr>
          <a:xfrm>
            <a:off x="8302598" y="945169"/>
            <a:ext cx="1168400" cy="635000"/>
          </a:xfrm>
          <a:prstGeom prst="rect">
            <a:avLst/>
          </a:prstGeom>
        </p:spPr>
      </p:pic>
      <p:pic>
        <p:nvPicPr>
          <p:cNvPr id="12" name="Picture 11" descr="Diagram of a diagram of a field&#10;&#10;Description automatically generated with medium confidence">
            <a:extLst>
              <a:ext uri="{FF2B5EF4-FFF2-40B4-BE49-F238E27FC236}">
                <a16:creationId xmlns:a16="http://schemas.microsoft.com/office/drawing/2014/main" id="{DD09870A-DD76-51BE-A921-6AD34A258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74" y="3423493"/>
            <a:ext cx="7772400" cy="2773306"/>
          </a:xfrm>
          <a:prstGeom prst="rect">
            <a:avLst/>
          </a:prstGeom>
        </p:spPr>
      </p:pic>
      <p:pic>
        <p:nvPicPr>
          <p:cNvPr id="7" name="Picture 6">
            <a:extLst>
              <a:ext uri="{FF2B5EF4-FFF2-40B4-BE49-F238E27FC236}">
                <a16:creationId xmlns:a16="http://schemas.microsoft.com/office/drawing/2014/main" id="{C28915BD-9D24-67E0-455F-A35F4D8EDD20}"/>
              </a:ext>
            </a:extLst>
          </p:cNvPr>
          <p:cNvPicPr>
            <a:picLocks noChangeAspect="1"/>
          </p:cNvPicPr>
          <p:nvPr/>
        </p:nvPicPr>
        <p:blipFill>
          <a:blip r:embed="rId6"/>
          <a:stretch>
            <a:fillRect/>
          </a:stretch>
        </p:blipFill>
        <p:spPr>
          <a:xfrm>
            <a:off x="7985098" y="1796816"/>
            <a:ext cx="1803400" cy="635000"/>
          </a:xfrm>
          <a:prstGeom prst="rect">
            <a:avLst/>
          </a:prstGeom>
        </p:spPr>
      </p:pic>
      <p:pic>
        <p:nvPicPr>
          <p:cNvPr id="13" name="Picture 12">
            <a:extLst>
              <a:ext uri="{FF2B5EF4-FFF2-40B4-BE49-F238E27FC236}">
                <a16:creationId xmlns:a16="http://schemas.microsoft.com/office/drawing/2014/main" id="{1AD131DA-2CA5-B1D6-34D0-0B1B2979DDC8}"/>
              </a:ext>
            </a:extLst>
          </p:cNvPr>
          <p:cNvPicPr>
            <a:picLocks noChangeAspect="1"/>
          </p:cNvPicPr>
          <p:nvPr/>
        </p:nvPicPr>
        <p:blipFill>
          <a:blip r:embed="rId7"/>
          <a:stretch>
            <a:fillRect/>
          </a:stretch>
        </p:blipFill>
        <p:spPr>
          <a:xfrm>
            <a:off x="7692998" y="4944098"/>
            <a:ext cx="292100" cy="228600"/>
          </a:xfrm>
          <a:prstGeom prst="rect">
            <a:avLst/>
          </a:prstGeom>
        </p:spPr>
      </p:pic>
    </p:spTree>
    <p:extLst>
      <p:ext uri="{BB962C8B-B14F-4D97-AF65-F5344CB8AC3E}">
        <p14:creationId xmlns:p14="http://schemas.microsoft.com/office/powerpoint/2010/main" val="378701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Fra Lorentz </a:t>
            </a:r>
            <a:r>
              <a:rPr lang="en-US" dirty="0" err="1"/>
              <a:t>til</a:t>
            </a:r>
            <a:r>
              <a:rPr lang="en-US" dirty="0"/>
              <a:t> Schrödinger:</a:t>
            </a:r>
            <a:br>
              <a:rPr lang="en-US" dirty="0"/>
            </a:br>
            <a:r>
              <a:rPr lang="en-US" dirty="0" err="1"/>
              <a:t>Vekselvirkning</a:t>
            </a:r>
            <a:r>
              <a:rPr lang="en-US" dirty="0"/>
              <a:t> med </a:t>
            </a:r>
            <a:r>
              <a:rPr lang="en-US" dirty="0" err="1"/>
              <a:t>elektromagnetisk</a:t>
            </a:r>
            <a:r>
              <a:rPr lang="en-US" dirty="0"/>
              <a:t> felt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1730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D023-7FA8-E7C5-6F12-2144321E7565}"/>
              </a:ext>
            </a:extLst>
          </p:cNvPr>
          <p:cNvSpPr>
            <a:spLocks noGrp="1"/>
          </p:cNvSpPr>
          <p:nvPr>
            <p:ph type="title"/>
          </p:nvPr>
        </p:nvSpPr>
        <p:spPr/>
        <p:txBody>
          <a:bodyPr/>
          <a:lstStyle/>
          <a:p>
            <a:r>
              <a:rPr lang="en-US" dirty="0" err="1"/>
              <a:t>Dipolapproksimasjonen</a:t>
            </a:r>
            <a:endParaRPr lang="en-US" dirty="0"/>
          </a:p>
        </p:txBody>
      </p:sp>
      <p:sp>
        <p:nvSpPr>
          <p:cNvPr id="3" name="Content Placeholder 2">
            <a:extLst>
              <a:ext uri="{FF2B5EF4-FFF2-40B4-BE49-F238E27FC236}">
                <a16:creationId xmlns:a16="http://schemas.microsoft.com/office/drawing/2014/main" id="{5ACB64BB-9597-2436-63E3-1B1766B8932D}"/>
              </a:ext>
            </a:extLst>
          </p:cNvPr>
          <p:cNvSpPr>
            <a:spLocks noGrp="1"/>
          </p:cNvSpPr>
          <p:nvPr>
            <p:ph sz="half" idx="30"/>
          </p:nvPr>
        </p:nvSpPr>
        <p:spPr/>
        <p:txBody>
          <a:bodyPr/>
          <a:lstStyle/>
          <a:p>
            <a:pPr marL="0" indent="0">
              <a:buNone/>
            </a:pPr>
            <a:endParaRPr lang="en-US" dirty="0"/>
          </a:p>
          <a:p>
            <a:r>
              <a:rPr lang="en-US" dirty="0" err="1"/>
              <a:t>Kvantemekanisk</a:t>
            </a:r>
            <a:r>
              <a:rPr lang="en-US" dirty="0"/>
              <a:t> </a:t>
            </a:r>
            <a:r>
              <a:rPr lang="en-US" dirty="0" err="1"/>
              <a:t>Hamiltonoperator</a:t>
            </a:r>
            <a:r>
              <a:rPr lang="en-US" dirty="0"/>
              <a:t>, </a:t>
            </a:r>
            <a:r>
              <a:rPr lang="en-US" dirty="0" err="1"/>
              <a:t>svake</a:t>
            </a:r>
            <a:r>
              <a:rPr lang="en-US" dirty="0"/>
              <a:t> </a:t>
            </a:r>
            <a:r>
              <a:rPr lang="en-US" dirty="0" err="1"/>
              <a:t>felter</a:t>
            </a:r>
            <a:r>
              <a:rPr lang="en-US" dirty="0"/>
              <a:t> med lang </a:t>
            </a:r>
            <a:r>
              <a:rPr lang="en-US" dirty="0" err="1"/>
              <a:t>bølgelengde</a:t>
            </a:r>
            <a:r>
              <a:rPr lang="en-US" dirty="0"/>
              <a:t>:</a:t>
            </a:r>
          </a:p>
          <a:p>
            <a:endParaRPr lang="en-US" dirty="0"/>
          </a:p>
          <a:p>
            <a:endParaRPr lang="en-US" dirty="0"/>
          </a:p>
          <a:p>
            <a:r>
              <a:rPr lang="en-US" dirty="0" err="1"/>
              <a:t>Forteller</a:t>
            </a:r>
            <a:r>
              <a:rPr lang="en-US" dirty="0"/>
              <a:t> </a:t>
            </a:r>
            <a:r>
              <a:rPr lang="en-US" dirty="0" err="1"/>
              <a:t>hvor</a:t>
            </a:r>
            <a:r>
              <a:rPr lang="en-US" dirty="0"/>
              <a:t> </a:t>
            </a:r>
            <a:r>
              <a:rPr lang="en-US" dirty="0" err="1"/>
              <a:t>partikkelen</a:t>
            </a:r>
            <a:r>
              <a:rPr lang="en-US" dirty="0"/>
              <a:t> </a:t>
            </a:r>
            <a:r>
              <a:rPr lang="en-US" dirty="0" err="1"/>
              <a:t>skal</a:t>
            </a:r>
            <a:r>
              <a:rPr lang="en-US" dirty="0"/>
              <a:t> </a:t>
            </a:r>
            <a:r>
              <a:rPr lang="en-US" dirty="0" err="1"/>
              <a:t>gå</a:t>
            </a:r>
            <a:r>
              <a:rPr lang="en-US" dirty="0"/>
              <a:t>, </a:t>
            </a:r>
            <a:r>
              <a:rPr lang="en-US" dirty="0" err="1"/>
              <a:t>gitt</a:t>
            </a:r>
            <a:r>
              <a:rPr lang="en-US" dirty="0"/>
              <a:t> </a:t>
            </a:r>
            <a:r>
              <a:rPr lang="en-US" dirty="0" err="1"/>
              <a:t>eksternt</a:t>
            </a:r>
            <a:r>
              <a:rPr lang="en-US" dirty="0"/>
              <a:t> felt.</a:t>
            </a:r>
          </a:p>
          <a:p>
            <a:r>
              <a:rPr lang="en-US" dirty="0"/>
              <a:t>For alle </a:t>
            </a:r>
            <a:r>
              <a:rPr lang="en-US" dirty="0" err="1"/>
              <a:t>partiklene</a:t>
            </a:r>
            <a:r>
              <a:rPr lang="en-US" dirty="0"/>
              <a:t> </a:t>
            </a:r>
            <a:r>
              <a:rPr lang="en-US" dirty="0" err="1"/>
              <a:t>i</a:t>
            </a:r>
            <a:r>
              <a:rPr lang="en-US" dirty="0"/>
              <a:t> et </a:t>
            </a:r>
            <a:r>
              <a:rPr lang="en-US" dirty="0" err="1"/>
              <a:t>molekyl</a:t>
            </a:r>
            <a:r>
              <a:rPr lang="en-US" dirty="0"/>
              <a:t>, </a:t>
            </a:r>
            <a:r>
              <a:rPr lang="en-US" dirty="0" err="1"/>
              <a:t>en</a:t>
            </a:r>
            <a:r>
              <a:rPr lang="en-US" dirty="0"/>
              <a:t> </a:t>
            </a:r>
            <a:r>
              <a:rPr lang="en-US" dirty="0" err="1"/>
              <a:t>dipol</a:t>
            </a:r>
            <a:r>
              <a:rPr lang="en-US" dirty="0"/>
              <a:t> per </a:t>
            </a:r>
            <a:r>
              <a:rPr lang="en-US" dirty="0" err="1"/>
              <a:t>partikkel</a:t>
            </a:r>
            <a:r>
              <a:rPr lang="en-US" dirty="0"/>
              <a:t>!</a:t>
            </a:r>
          </a:p>
          <a:p>
            <a:endParaRPr lang="en-US" dirty="0"/>
          </a:p>
          <a:p>
            <a:endParaRPr lang="en-US" dirty="0"/>
          </a:p>
          <a:p>
            <a:endParaRPr lang="en-US" dirty="0"/>
          </a:p>
        </p:txBody>
      </p:sp>
      <p:grpSp>
        <p:nvGrpSpPr>
          <p:cNvPr id="14" name="Group 13">
            <a:extLst>
              <a:ext uri="{FF2B5EF4-FFF2-40B4-BE49-F238E27FC236}">
                <a16:creationId xmlns:a16="http://schemas.microsoft.com/office/drawing/2014/main" id="{1CF717EB-60E7-51BF-9FBA-DAE9BBAA60B4}"/>
              </a:ext>
            </a:extLst>
          </p:cNvPr>
          <p:cNvGrpSpPr/>
          <p:nvPr/>
        </p:nvGrpSpPr>
        <p:grpSpPr>
          <a:xfrm>
            <a:off x="4300279" y="2186468"/>
            <a:ext cx="5147044" cy="635000"/>
            <a:chOff x="4300279" y="2186468"/>
            <a:chExt cx="5147044" cy="635000"/>
          </a:xfrm>
        </p:grpSpPr>
        <p:pic>
          <p:nvPicPr>
            <p:cNvPr id="9" name="Picture 8">
              <a:extLst>
                <a:ext uri="{FF2B5EF4-FFF2-40B4-BE49-F238E27FC236}">
                  <a16:creationId xmlns:a16="http://schemas.microsoft.com/office/drawing/2014/main" id="{309EA42D-AA46-AB83-E12F-AA0014932420}"/>
                </a:ext>
              </a:extLst>
            </p:cNvPr>
            <p:cNvPicPr>
              <a:picLocks noChangeAspect="1"/>
            </p:cNvPicPr>
            <p:nvPr/>
          </p:nvPicPr>
          <p:blipFill>
            <a:blip r:embed="rId2"/>
            <a:stretch>
              <a:fillRect/>
            </a:stretch>
          </p:blipFill>
          <p:spPr>
            <a:xfrm>
              <a:off x="4300279" y="2186468"/>
              <a:ext cx="3251200" cy="635000"/>
            </a:xfrm>
            <a:prstGeom prst="rect">
              <a:avLst/>
            </a:prstGeom>
          </p:spPr>
        </p:pic>
        <p:pic>
          <p:nvPicPr>
            <p:cNvPr id="10" name="Picture 9">
              <a:extLst>
                <a:ext uri="{FF2B5EF4-FFF2-40B4-BE49-F238E27FC236}">
                  <a16:creationId xmlns:a16="http://schemas.microsoft.com/office/drawing/2014/main" id="{A2DE86C0-4719-ACC8-929C-DDB82F53F0E0}"/>
                </a:ext>
              </a:extLst>
            </p:cNvPr>
            <p:cNvPicPr>
              <a:picLocks noChangeAspect="1"/>
            </p:cNvPicPr>
            <p:nvPr/>
          </p:nvPicPr>
          <p:blipFill>
            <a:blip r:embed="rId3"/>
            <a:stretch>
              <a:fillRect/>
            </a:stretch>
          </p:blipFill>
          <p:spPr>
            <a:xfrm>
              <a:off x="8507523" y="2326168"/>
              <a:ext cx="939800" cy="355600"/>
            </a:xfrm>
            <a:prstGeom prst="rect">
              <a:avLst/>
            </a:prstGeom>
          </p:spPr>
        </p:pic>
      </p:grpSp>
      <p:sp>
        <p:nvSpPr>
          <p:cNvPr id="11" name="Line Callout 1 10">
            <a:extLst>
              <a:ext uri="{FF2B5EF4-FFF2-40B4-BE49-F238E27FC236}">
                <a16:creationId xmlns:a16="http://schemas.microsoft.com/office/drawing/2014/main" id="{CB9CC127-3898-9718-EF6E-962AE486C8FF}"/>
              </a:ext>
            </a:extLst>
          </p:cNvPr>
          <p:cNvSpPr/>
          <p:nvPr/>
        </p:nvSpPr>
        <p:spPr>
          <a:xfrm>
            <a:off x="9537404" y="2946752"/>
            <a:ext cx="2349796" cy="624232"/>
          </a:xfrm>
          <a:prstGeom prst="borderCallout1">
            <a:avLst>
              <a:gd name="adj1" fmla="val 18750"/>
              <a:gd name="adj2" fmla="val -8333"/>
              <a:gd name="adj3" fmla="val -44204"/>
              <a:gd name="adj4" fmla="val -356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Dipoloperator</a:t>
            </a:r>
            <a:endParaRPr lang="en-US" sz="2000" dirty="0"/>
          </a:p>
        </p:txBody>
      </p:sp>
      <p:pic>
        <p:nvPicPr>
          <p:cNvPr id="13" name="Picture 12">
            <a:extLst>
              <a:ext uri="{FF2B5EF4-FFF2-40B4-BE49-F238E27FC236}">
                <a16:creationId xmlns:a16="http://schemas.microsoft.com/office/drawing/2014/main" id="{7CA93E22-1F46-39E5-A4C8-B22F23DA977C}"/>
              </a:ext>
            </a:extLst>
          </p:cNvPr>
          <p:cNvPicPr>
            <a:picLocks noChangeAspect="1"/>
          </p:cNvPicPr>
          <p:nvPr/>
        </p:nvPicPr>
        <p:blipFill>
          <a:blip r:embed="rId4"/>
          <a:stretch>
            <a:fillRect/>
          </a:stretch>
        </p:blipFill>
        <p:spPr>
          <a:xfrm>
            <a:off x="4476750" y="4415734"/>
            <a:ext cx="3238500" cy="1358900"/>
          </a:xfrm>
          <a:prstGeom prst="rect">
            <a:avLst/>
          </a:prstGeom>
        </p:spPr>
      </p:pic>
    </p:spTree>
    <p:extLst>
      <p:ext uri="{BB962C8B-B14F-4D97-AF65-F5344CB8AC3E}">
        <p14:creationId xmlns:p14="http://schemas.microsoft.com/office/powerpoint/2010/main" val="18680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D6C-EC60-2FAE-F427-2F797622869E}"/>
              </a:ext>
            </a:extLst>
          </p:cNvPr>
          <p:cNvSpPr>
            <a:spLocks noGrp="1"/>
          </p:cNvSpPr>
          <p:nvPr>
            <p:ph type="title"/>
          </p:nvPr>
        </p:nvSpPr>
        <p:spPr/>
        <p:txBody>
          <a:bodyPr/>
          <a:lstStyle/>
          <a:p>
            <a:r>
              <a:rPr lang="en-US" dirty="0" err="1"/>
              <a:t>Dipoloperator</a:t>
            </a:r>
            <a:r>
              <a:rPr lang="en-US" dirty="0"/>
              <a:t> </a:t>
            </a:r>
            <a:r>
              <a:rPr lang="en-US" dirty="0" err="1"/>
              <a:t>i</a:t>
            </a:r>
            <a:r>
              <a:rPr lang="en-US" dirty="0"/>
              <a:t> BO-</a:t>
            </a:r>
            <a:r>
              <a:rPr lang="en-US" dirty="0" err="1"/>
              <a:t>tilnærming</a:t>
            </a:r>
            <a:endParaRPr lang="en-US" dirty="0"/>
          </a:p>
        </p:txBody>
      </p:sp>
      <p:sp>
        <p:nvSpPr>
          <p:cNvPr id="3" name="Content Placeholder 2">
            <a:extLst>
              <a:ext uri="{FF2B5EF4-FFF2-40B4-BE49-F238E27FC236}">
                <a16:creationId xmlns:a16="http://schemas.microsoft.com/office/drawing/2014/main" id="{A78F2B1A-4BC6-792C-0385-09CEF43F78EA}"/>
              </a:ext>
            </a:extLst>
          </p:cNvPr>
          <p:cNvSpPr>
            <a:spLocks noGrp="1"/>
          </p:cNvSpPr>
          <p:nvPr>
            <p:ph sz="half" idx="30"/>
          </p:nvPr>
        </p:nvSpPr>
        <p:spPr/>
        <p:txBody>
          <a:bodyPr/>
          <a:lstStyle/>
          <a:p>
            <a:r>
              <a:rPr lang="en-US" dirty="0" err="1"/>
              <a:t>Dipoloperator</a:t>
            </a:r>
            <a:r>
              <a:rPr lang="en-US" dirty="0"/>
              <a:t> for </a:t>
            </a:r>
            <a:r>
              <a:rPr lang="en-US" dirty="0" err="1"/>
              <a:t>kjernebevegelse</a:t>
            </a:r>
            <a:r>
              <a:rPr lang="en-US" dirty="0"/>
              <a:t> </a:t>
            </a:r>
            <a:r>
              <a:rPr lang="en-US" dirty="0" err="1"/>
              <a:t>fås</a:t>
            </a:r>
            <a:r>
              <a:rPr lang="en-US" dirty="0"/>
              <a:t> </a:t>
            </a:r>
            <a:r>
              <a:rPr lang="en-US" dirty="0" err="1"/>
              <a:t>ved</a:t>
            </a:r>
            <a:r>
              <a:rPr lang="en-US" dirty="0"/>
              <a:t> </a:t>
            </a:r>
            <a:r>
              <a:rPr lang="en-US" dirty="0" err="1"/>
              <a:t>å</a:t>
            </a:r>
            <a:r>
              <a:rPr lang="en-US" dirty="0"/>
              <a:t> </a:t>
            </a:r>
            <a:r>
              <a:rPr lang="en-US" u="sng" dirty="0" err="1"/>
              <a:t>integrere</a:t>
            </a:r>
            <a:r>
              <a:rPr lang="en-US" u="sng" dirty="0"/>
              <a:t> </a:t>
            </a:r>
            <a:r>
              <a:rPr lang="en-US" u="sng" dirty="0" err="1"/>
              <a:t>ut</a:t>
            </a:r>
            <a:r>
              <a:rPr lang="en-US" u="sng" dirty="0"/>
              <a:t> </a:t>
            </a:r>
            <a:r>
              <a:rPr lang="en-US" u="sng" dirty="0" err="1"/>
              <a:t>elektronbevegelse</a:t>
            </a:r>
            <a:r>
              <a:rPr lang="en-US" u="sng" dirty="0"/>
              <a:t>:</a:t>
            </a:r>
          </a:p>
          <a:p>
            <a:endParaRPr lang="en-US" u="sng" dirty="0"/>
          </a:p>
          <a:p>
            <a:endParaRPr lang="en-US" u="sng" dirty="0"/>
          </a:p>
          <a:p>
            <a:endParaRPr lang="en-US" u="sng" dirty="0"/>
          </a:p>
          <a:p>
            <a:endParaRPr lang="en-US" u="sng" dirty="0"/>
          </a:p>
          <a:p>
            <a:endParaRPr lang="en-US" u="sng" dirty="0"/>
          </a:p>
          <a:p>
            <a:r>
              <a:rPr lang="en-US" dirty="0" err="1"/>
              <a:t>Hamiltonoperator</a:t>
            </a:r>
            <a:r>
              <a:rPr lang="en-US" dirty="0"/>
              <a:t> </a:t>
            </a:r>
            <a:r>
              <a:rPr lang="en-US" dirty="0" err="1"/>
              <a:t>ved</a:t>
            </a:r>
            <a:r>
              <a:rPr lang="en-US" dirty="0"/>
              <a:t> </a:t>
            </a:r>
            <a:r>
              <a:rPr lang="en-US" dirty="0" err="1"/>
              <a:t>vekselvirkning</a:t>
            </a:r>
            <a:r>
              <a:rPr lang="en-US" dirty="0"/>
              <a:t> med felt:</a:t>
            </a:r>
          </a:p>
          <a:p>
            <a:endParaRPr lang="en-US" dirty="0"/>
          </a:p>
          <a:p>
            <a:endParaRPr lang="en-US" dirty="0"/>
          </a:p>
          <a:p>
            <a:r>
              <a:rPr lang="en-US" dirty="0" err="1"/>
              <a:t>Teoretisk</a:t>
            </a:r>
            <a:r>
              <a:rPr lang="en-US" dirty="0"/>
              <a:t> </a:t>
            </a:r>
            <a:r>
              <a:rPr lang="en-US" dirty="0" err="1"/>
              <a:t>grunnlag</a:t>
            </a:r>
            <a:r>
              <a:rPr lang="en-US" dirty="0"/>
              <a:t> for </a:t>
            </a:r>
            <a:r>
              <a:rPr lang="en-US" dirty="0" err="1"/>
              <a:t>mye</a:t>
            </a:r>
            <a:r>
              <a:rPr lang="en-US" dirty="0"/>
              <a:t> av </a:t>
            </a:r>
            <a:r>
              <a:rPr lang="en-US" dirty="0" err="1"/>
              <a:t>spektroskopien</a:t>
            </a:r>
            <a:r>
              <a:rPr lang="en-US" dirty="0"/>
              <a:t>!</a:t>
            </a:r>
          </a:p>
        </p:txBody>
      </p:sp>
      <p:pic>
        <p:nvPicPr>
          <p:cNvPr id="4" name="Picture 3">
            <a:extLst>
              <a:ext uri="{FF2B5EF4-FFF2-40B4-BE49-F238E27FC236}">
                <a16:creationId xmlns:a16="http://schemas.microsoft.com/office/drawing/2014/main" id="{629C096C-5718-98DE-B8C3-F6B0615E72DA}"/>
              </a:ext>
            </a:extLst>
          </p:cNvPr>
          <p:cNvPicPr>
            <a:picLocks noChangeAspect="1"/>
          </p:cNvPicPr>
          <p:nvPr/>
        </p:nvPicPr>
        <p:blipFill>
          <a:blip r:embed="rId2"/>
          <a:stretch>
            <a:fillRect/>
          </a:stretch>
        </p:blipFill>
        <p:spPr>
          <a:xfrm>
            <a:off x="2769486" y="1990947"/>
            <a:ext cx="7035800" cy="685800"/>
          </a:xfrm>
          <a:prstGeom prst="rect">
            <a:avLst/>
          </a:prstGeom>
        </p:spPr>
      </p:pic>
      <p:pic>
        <p:nvPicPr>
          <p:cNvPr id="5" name="Picture 4">
            <a:extLst>
              <a:ext uri="{FF2B5EF4-FFF2-40B4-BE49-F238E27FC236}">
                <a16:creationId xmlns:a16="http://schemas.microsoft.com/office/drawing/2014/main" id="{7B756D72-9F87-FBE6-5298-5244792F25AA}"/>
              </a:ext>
            </a:extLst>
          </p:cNvPr>
          <p:cNvPicPr>
            <a:picLocks noChangeAspect="1"/>
          </p:cNvPicPr>
          <p:nvPr/>
        </p:nvPicPr>
        <p:blipFill>
          <a:blip r:embed="rId3"/>
          <a:stretch>
            <a:fillRect/>
          </a:stretch>
        </p:blipFill>
        <p:spPr>
          <a:xfrm>
            <a:off x="3346450" y="2997200"/>
            <a:ext cx="5499100" cy="863600"/>
          </a:xfrm>
          <a:prstGeom prst="rect">
            <a:avLst/>
          </a:prstGeom>
        </p:spPr>
      </p:pic>
      <p:sp>
        <p:nvSpPr>
          <p:cNvPr id="6" name="Line Callout 1 5">
            <a:extLst>
              <a:ext uri="{FF2B5EF4-FFF2-40B4-BE49-F238E27FC236}">
                <a16:creationId xmlns:a16="http://schemas.microsoft.com/office/drawing/2014/main" id="{5FC3F565-9537-7D0B-FF90-29099D864196}"/>
              </a:ext>
            </a:extLst>
          </p:cNvPr>
          <p:cNvSpPr/>
          <p:nvPr/>
        </p:nvSpPr>
        <p:spPr>
          <a:xfrm>
            <a:off x="9422515" y="2676748"/>
            <a:ext cx="2681612" cy="863600"/>
          </a:xfrm>
          <a:prstGeom prst="borderCallout1">
            <a:avLst>
              <a:gd name="adj1" fmla="val 18750"/>
              <a:gd name="adj2" fmla="val -8333"/>
              <a:gd name="adj3" fmla="val -13540"/>
              <a:gd name="adj4" fmla="val -31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En slags “</a:t>
            </a:r>
            <a:r>
              <a:rPr lang="en-US" sz="2000" dirty="0" err="1"/>
              <a:t>dipolpotensialflate</a:t>
            </a:r>
            <a:r>
              <a:rPr lang="en-US" sz="2000" dirty="0"/>
              <a:t>”</a:t>
            </a:r>
          </a:p>
        </p:txBody>
      </p:sp>
      <p:pic>
        <p:nvPicPr>
          <p:cNvPr id="7" name="Picture 6">
            <a:extLst>
              <a:ext uri="{FF2B5EF4-FFF2-40B4-BE49-F238E27FC236}">
                <a16:creationId xmlns:a16="http://schemas.microsoft.com/office/drawing/2014/main" id="{C4CE7AF5-60E8-9EB7-20F9-4C8980323522}"/>
              </a:ext>
            </a:extLst>
          </p:cNvPr>
          <p:cNvPicPr>
            <a:picLocks noChangeAspect="1"/>
          </p:cNvPicPr>
          <p:nvPr/>
        </p:nvPicPr>
        <p:blipFill>
          <a:blip r:embed="rId4"/>
          <a:stretch>
            <a:fillRect/>
          </a:stretch>
        </p:blipFill>
        <p:spPr>
          <a:xfrm>
            <a:off x="3752850" y="5022556"/>
            <a:ext cx="4686300" cy="342900"/>
          </a:xfrm>
          <a:prstGeom prst="rect">
            <a:avLst/>
          </a:prstGeom>
        </p:spPr>
      </p:pic>
      <p:sp>
        <p:nvSpPr>
          <p:cNvPr id="8" name="Line Callout 1 7">
            <a:extLst>
              <a:ext uri="{FF2B5EF4-FFF2-40B4-BE49-F238E27FC236}">
                <a16:creationId xmlns:a16="http://schemas.microsoft.com/office/drawing/2014/main" id="{13EF7A6D-0EF1-BC97-DB8A-C28D38752E4B}"/>
              </a:ext>
            </a:extLst>
          </p:cNvPr>
          <p:cNvSpPr/>
          <p:nvPr/>
        </p:nvSpPr>
        <p:spPr>
          <a:xfrm>
            <a:off x="8845550" y="5672584"/>
            <a:ext cx="2681612" cy="863600"/>
          </a:xfrm>
          <a:prstGeom prst="borderCallout1">
            <a:avLst>
              <a:gd name="adj1" fmla="val 18750"/>
              <a:gd name="adj2" fmla="val -8333"/>
              <a:gd name="adj3" fmla="val -22158"/>
              <a:gd name="adj4" fmla="val -381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Ekstra</a:t>
            </a:r>
            <a:r>
              <a:rPr lang="en-US" sz="2000" dirty="0"/>
              <a:t> term</a:t>
            </a:r>
          </a:p>
        </p:txBody>
      </p:sp>
    </p:spTree>
    <p:extLst>
      <p:ext uri="{BB962C8B-B14F-4D97-AF65-F5344CB8AC3E}">
        <p14:creationId xmlns:p14="http://schemas.microsoft.com/office/powerpoint/2010/main" val="20452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F6244A-37C8-871E-C61F-20ED455C6179}"/>
              </a:ext>
            </a:extLst>
          </p:cNvPr>
          <p:cNvSpPr>
            <a:spLocks noGrp="1"/>
          </p:cNvSpPr>
          <p:nvPr>
            <p:ph type="title"/>
          </p:nvPr>
        </p:nvSpPr>
        <p:spPr/>
        <p:txBody>
          <a:bodyPr/>
          <a:lstStyle/>
          <a:p>
            <a:r>
              <a:rPr lang="en-US" dirty="0"/>
              <a:t>Total </a:t>
            </a:r>
            <a:r>
              <a:rPr lang="en-US" dirty="0" err="1"/>
              <a:t>bevegelse</a:t>
            </a:r>
            <a:r>
              <a:rPr lang="en-US" dirty="0"/>
              <a:t> = </a:t>
            </a:r>
            <a:r>
              <a:rPr lang="en-US" dirty="0" err="1"/>
              <a:t>Translasjon</a:t>
            </a:r>
            <a:r>
              <a:rPr lang="en-US" dirty="0"/>
              <a:t> + </a:t>
            </a:r>
            <a:r>
              <a:rPr lang="en-US" dirty="0" err="1"/>
              <a:t>rotasjon</a:t>
            </a:r>
            <a:r>
              <a:rPr lang="en-US" dirty="0"/>
              <a:t> + </a:t>
            </a:r>
            <a:r>
              <a:rPr lang="en-US" dirty="0" err="1"/>
              <a:t>vibrasjon</a:t>
            </a:r>
            <a:r>
              <a:rPr lang="en-US" dirty="0"/>
              <a:t> </a:t>
            </a:r>
          </a:p>
        </p:txBody>
      </p:sp>
      <p:sp>
        <p:nvSpPr>
          <p:cNvPr id="7" name="Slide Number Placeholder 6">
            <a:extLst>
              <a:ext uri="{FF2B5EF4-FFF2-40B4-BE49-F238E27FC236}">
                <a16:creationId xmlns:a16="http://schemas.microsoft.com/office/drawing/2014/main" id="{D645F5DF-12D9-8552-A3CA-763DF07551F3}"/>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a:t>
            </a:fld>
            <a:endParaRPr lang="en-US" dirty="0"/>
          </a:p>
        </p:txBody>
      </p:sp>
      <p:sp>
        <p:nvSpPr>
          <p:cNvPr id="3" name="Content Placeholder 2">
            <a:extLst>
              <a:ext uri="{FF2B5EF4-FFF2-40B4-BE49-F238E27FC236}">
                <a16:creationId xmlns:a16="http://schemas.microsoft.com/office/drawing/2014/main" id="{45F564A2-936D-2211-0B38-34889006042B}"/>
              </a:ext>
            </a:extLst>
          </p:cNvPr>
          <p:cNvSpPr>
            <a:spLocks noGrp="1"/>
          </p:cNvSpPr>
          <p:nvPr>
            <p:ph sz="half" idx="30"/>
          </p:nvPr>
        </p:nvSpPr>
        <p:spPr>
          <a:xfrm>
            <a:off x="380169" y="1083366"/>
            <a:ext cx="11431663" cy="5546034"/>
          </a:xfrm>
        </p:spPr>
        <p:txBody>
          <a:bodyPr/>
          <a:lstStyle/>
          <a:p>
            <a:r>
              <a:rPr lang="en-US" sz="2000" dirty="0"/>
              <a:t>Vi </a:t>
            </a:r>
            <a:r>
              <a:rPr lang="en-US" sz="2000" dirty="0" err="1"/>
              <a:t>har</a:t>
            </a:r>
            <a:r>
              <a:rPr lang="en-US" sz="2000" dirty="0"/>
              <a:t> </a:t>
            </a:r>
            <a:r>
              <a:rPr lang="en-US" sz="2000" dirty="0" err="1"/>
              <a:t>følgende</a:t>
            </a:r>
            <a:r>
              <a:rPr lang="en-US" sz="2000" dirty="0"/>
              <a:t> </a:t>
            </a:r>
            <a:r>
              <a:rPr lang="en-US" sz="2000" dirty="0" err="1"/>
              <a:t>tilnærming</a:t>
            </a:r>
            <a:r>
              <a:rPr lang="en-US" sz="2000" dirty="0"/>
              <a:t> for </a:t>
            </a:r>
            <a:r>
              <a:rPr lang="en-US" sz="2000" u="sng" dirty="0" err="1"/>
              <a:t>kjernebevegelse</a:t>
            </a:r>
            <a:endParaRPr lang="en-US" sz="2000" u="sng" dirty="0"/>
          </a:p>
          <a:p>
            <a:endParaRPr lang="en-US" sz="2000" u="sng" dirty="0"/>
          </a:p>
          <a:p>
            <a:endParaRPr lang="en-US" sz="2000" u="sng" dirty="0"/>
          </a:p>
          <a:p>
            <a:endParaRPr lang="en-US" sz="2000" u="sng" dirty="0"/>
          </a:p>
          <a:p>
            <a:r>
              <a:rPr lang="en-US" sz="2000" dirty="0" err="1"/>
              <a:t>Translasjon</a:t>
            </a:r>
            <a:r>
              <a:rPr lang="en-US" sz="2000" dirty="0"/>
              <a:t>: </a:t>
            </a:r>
            <a:r>
              <a:rPr lang="en-US" sz="2000" dirty="0" err="1"/>
              <a:t>bevegelse</a:t>
            </a:r>
            <a:r>
              <a:rPr lang="en-US" sz="2000" dirty="0"/>
              <a:t> av </a:t>
            </a:r>
            <a:r>
              <a:rPr lang="en-US" sz="2000" u="sng" dirty="0" err="1"/>
              <a:t>massesenter</a:t>
            </a:r>
            <a:r>
              <a:rPr lang="en-US" sz="2000" u="sng" dirty="0"/>
              <a:t>, </a:t>
            </a:r>
            <a:r>
              <a:rPr lang="en-US" sz="2000" dirty="0" err="1"/>
              <a:t>som</a:t>
            </a:r>
            <a:r>
              <a:rPr lang="en-US" sz="2000" dirty="0"/>
              <a:t> </a:t>
            </a:r>
            <a:r>
              <a:rPr lang="en-US" sz="2000" dirty="0" err="1"/>
              <a:t>fri</a:t>
            </a:r>
            <a:r>
              <a:rPr lang="en-US" sz="2000" dirty="0"/>
              <a:t> </a:t>
            </a:r>
            <a:r>
              <a:rPr lang="en-US" sz="2000" dirty="0" err="1"/>
              <a:t>partikkel</a:t>
            </a:r>
            <a:endParaRPr lang="en-US" sz="2000" dirty="0"/>
          </a:p>
          <a:p>
            <a:pPr lvl="1"/>
            <a:r>
              <a:rPr lang="en-US" sz="2000" dirty="0" err="1"/>
              <a:t>Små</a:t>
            </a:r>
            <a:r>
              <a:rPr lang="en-US" sz="2000" dirty="0"/>
              <a:t> </a:t>
            </a:r>
            <a:r>
              <a:rPr lang="en-US" sz="2000" dirty="0" err="1"/>
              <a:t>energier</a:t>
            </a:r>
            <a:endParaRPr lang="en-US" sz="2000" dirty="0"/>
          </a:p>
          <a:p>
            <a:r>
              <a:rPr lang="en-US" sz="2000" dirty="0" err="1"/>
              <a:t>Rotasjon</a:t>
            </a:r>
            <a:r>
              <a:rPr lang="en-US" sz="2000" dirty="0"/>
              <a:t>: </a:t>
            </a:r>
            <a:r>
              <a:rPr lang="en-US" sz="2000" dirty="0" err="1"/>
              <a:t>rotasjon</a:t>
            </a:r>
            <a:r>
              <a:rPr lang="en-US" sz="2000" dirty="0"/>
              <a:t> av </a:t>
            </a:r>
            <a:r>
              <a:rPr lang="en-US" sz="2000" dirty="0" err="1"/>
              <a:t>molekylet</a:t>
            </a:r>
            <a:r>
              <a:rPr lang="en-US" sz="2000" dirty="0"/>
              <a:t> om </a:t>
            </a:r>
            <a:r>
              <a:rPr lang="en-US" sz="2000" dirty="0" err="1"/>
              <a:t>massesenter</a:t>
            </a:r>
            <a:endParaRPr lang="en-US" sz="2000" dirty="0"/>
          </a:p>
          <a:p>
            <a:pPr lvl="1"/>
            <a:r>
              <a:rPr lang="en-US" sz="2000" dirty="0"/>
              <a:t>Medium </a:t>
            </a:r>
            <a:r>
              <a:rPr lang="en-US" sz="2000" dirty="0" err="1"/>
              <a:t>energier</a:t>
            </a:r>
            <a:endParaRPr lang="en-US" sz="2000" dirty="0"/>
          </a:p>
          <a:p>
            <a:r>
              <a:rPr lang="en-US" sz="2000" dirty="0" err="1"/>
              <a:t>Vibrasjon</a:t>
            </a:r>
            <a:r>
              <a:rPr lang="en-US" sz="2000" dirty="0"/>
              <a:t>: </a:t>
            </a:r>
            <a:r>
              <a:rPr lang="en-US" sz="2000" dirty="0" err="1"/>
              <a:t>kollektive</a:t>
            </a:r>
            <a:r>
              <a:rPr lang="en-US" sz="2000" dirty="0"/>
              <a:t> </a:t>
            </a:r>
            <a:r>
              <a:rPr lang="en-US" sz="2000" dirty="0" err="1"/>
              <a:t>vibrasjoner</a:t>
            </a:r>
            <a:r>
              <a:rPr lang="en-US" sz="2000" dirty="0"/>
              <a:t> av </a:t>
            </a:r>
            <a:r>
              <a:rPr lang="en-US" sz="2000" dirty="0" err="1"/>
              <a:t>molekylet</a:t>
            </a:r>
            <a:endParaRPr lang="en-US" sz="2000" dirty="0"/>
          </a:p>
          <a:p>
            <a:pPr lvl="1"/>
            <a:r>
              <a:rPr lang="en-US" sz="2000" dirty="0" err="1"/>
              <a:t>Større</a:t>
            </a:r>
            <a:r>
              <a:rPr lang="en-US" sz="2000" dirty="0"/>
              <a:t> </a:t>
            </a:r>
            <a:r>
              <a:rPr lang="en-US" sz="2000" dirty="0" err="1"/>
              <a:t>energier</a:t>
            </a:r>
            <a:endParaRPr lang="en-US" sz="2000" dirty="0"/>
          </a:p>
          <a:p>
            <a:r>
              <a:rPr lang="en-US" sz="2000" dirty="0"/>
              <a:t>Dette </a:t>
            </a:r>
            <a:r>
              <a:rPr lang="en-US" sz="2000" dirty="0" err="1"/>
              <a:t>motiverer</a:t>
            </a:r>
            <a:r>
              <a:rPr lang="en-US" sz="2000" dirty="0"/>
              <a:t> </a:t>
            </a:r>
            <a:r>
              <a:rPr lang="en-US" sz="2000" dirty="0" err="1"/>
              <a:t>oss</a:t>
            </a:r>
            <a:r>
              <a:rPr lang="en-US" sz="2000" dirty="0"/>
              <a:t> </a:t>
            </a:r>
            <a:r>
              <a:rPr lang="en-US" sz="2000" dirty="0" err="1"/>
              <a:t>til</a:t>
            </a:r>
            <a:r>
              <a:rPr lang="en-US" sz="2000" dirty="0"/>
              <a:t> </a:t>
            </a:r>
            <a:r>
              <a:rPr lang="en-US" sz="2000" dirty="0" err="1"/>
              <a:t>å</a:t>
            </a:r>
            <a:r>
              <a:rPr lang="en-US" sz="2000" dirty="0"/>
              <a:t> </a:t>
            </a:r>
            <a:r>
              <a:rPr lang="en-US" sz="2000" dirty="0" err="1"/>
              <a:t>studere</a:t>
            </a:r>
            <a:r>
              <a:rPr lang="en-US" sz="2000" dirty="0"/>
              <a:t> </a:t>
            </a:r>
            <a:r>
              <a:rPr lang="en-US" sz="2000" dirty="0" err="1"/>
              <a:t>hver</a:t>
            </a:r>
            <a:r>
              <a:rPr lang="en-US" sz="2000" dirty="0"/>
              <a:t> </a:t>
            </a:r>
            <a:r>
              <a:rPr lang="en-US" sz="2000" dirty="0" err="1"/>
              <a:t>enkelt</a:t>
            </a:r>
            <a:r>
              <a:rPr lang="en-US" sz="2000" dirty="0"/>
              <a:t> </a:t>
            </a:r>
            <a:r>
              <a:rPr lang="en-US" sz="2000" dirty="0" err="1"/>
              <a:t>komponent</a:t>
            </a:r>
            <a:r>
              <a:rPr lang="en-US" sz="2000" dirty="0"/>
              <a:t> </a:t>
            </a:r>
            <a:r>
              <a:rPr lang="en-US" sz="2000" dirty="0" err="1"/>
              <a:t>separat</a:t>
            </a:r>
            <a:endParaRPr lang="en-US" sz="2000" dirty="0"/>
          </a:p>
          <a:p>
            <a:r>
              <a:rPr lang="en-US" sz="2000" dirty="0"/>
              <a:t>Vi </a:t>
            </a:r>
            <a:r>
              <a:rPr lang="en-US" sz="2000" dirty="0" err="1"/>
              <a:t>skal</a:t>
            </a:r>
            <a:r>
              <a:rPr lang="en-US" sz="2000" dirty="0"/>
              <a:t> </a:t>
            </a:r>
            <a:r>
              <a:rPr lang="en-US" sz="2000" dirty="0" err="1"/>
              <a:t>snart</a:t>
            </a:r>
            <a:r>
              <a:rPr lang="en-US" sz="2000" dirty="0"/>
              <a:t> se </a:t>
            </a:r>
            <a:r>
              <a:rPr lang="en-US" sz="2000" dirty="0" err="1"/>
              <a:t>på</a:t>
            </a:r>
            <a:r>
              <a:rPr lang="en-US" sz="2000" dirty="0"/>
              <a:t> </a:t>
            </a:r>
            <a:r>
              <a:rPr lang="en-US" sz="2000" u="sng" dirty="0"/>
              <a:t>Born-Oppenheimer-</a:t>
            </a:r>
            <a:r>
              <a:rPr lang="en-US" sz="2000" u="sng" dirty="0" err="1"/>
              <a:t>tilnærmingen</a:t>
            </a:r>
            <a:endParaRPr lang="en-US" sz="2000" dirty="0"/>
          </a:p>
        </p:txBody>
      </p:sp>
      <p:pic>
        <p:nvPicPr>
          <p:cNvPr id="4" name="Content Placeholder 29">
            <a:extLst>
              <a:ext uri="{FF2B5EF4-FFF2-40B4-BE49-F238E27FC236}">
                <a16:creationId xmlns:a16="http://schemas.microsoft.com/office/drawing/2014/main" id="{9FBEB0DC-27B5-0241-FDDF-9657DFCFACD5}"/>
              </a:ext>
            </a:extLst>
          </p:cNvPr>
          <p:cNvPicPr>
            <a:picLocks noChangeAspect="1"/>
          </p:cNvPicPr>
          <p:nvPr/>
        </p:nvPicPr>
        <p:blipFill>
          <a:blip r:embed="rId2"/>
          <a:stretch>
            <a:fillRect/>
          </a:stretch>
        </p:blipFill>
        <p:spPr>
          <a:xfrm>
            <a:off x="3932717" y="1852834"/>
            <a:ext cx="3390900" cy="330200"/>
          </a:xfrm>
          <a:prstGeom prst="rect">
            <a:avLst/>
          </a:prstGeom>
        </p:spPr>
      </p:pic>
      <p:pic>
        <p:nvPicPr>
          <p:cNvPr id="5" name="Picture 4">
            <a:extLst>
              <a:ext uri="{FF2B5EF4-FFF2-40B4-BE49-F238E27FC236}">
                <a16:creationId xmlns:a16="http://schemas.microsoft.com/office/drawing/2014/main" id="{7A236924-4B2F-E770-8B6E-791087DAADA4}"/>
              </a:ext>
            </a:extLst>
          </p:cNvPr>
          <p:cNvPicPr>
            <a:picLocks noChangeAspect="1"/>
          </p:cNvPicPr>
          <p:nvPr/>
        </p:nvPicPr>
        <p:blipFill>
          <a:blip r:embed="rId3"/>
          <a:stretch>
            <a:fillRect/>
          </a:stretch>
        </p:blipFill>
        <p:spPr>
          <a:xfrm>
            <a:off x="3187996" y="2450645"/>
            <a:ext cx="5029200" cy="279400"/>
          </a:xfrm>
          <a:prstGeom prst="rect">
            <a:avLst/>
          </a:prstGeom>
        </p:spPr>
      </p:pic>
    </p:spTree>
    <p:extLst>
      <p:ext uri="{BB962C8B-B14F-4D97-AF65-F5344CB8AC3E}">
        <p14:creationId xmlns:p14="http://schemas.microsoft.com/office/powerpoint/2010/main" val="118266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E57C-E3CF-EFED-5A3F-5971B86D56D5}"/>
              </a:ext>
            </a:extLst>
          </p:cNvPr>
          <p:cNvSpPr>
            <a:spLocks noGrp="1"/>
          </p:cNvSpPr>
          <p:nvPr>
            <p:ph type="title"/>
          </p:nvPr>
        </p:nvSpPr>
        <p:spPr/>
        <p:txBody>
          <a:bodyPr/>
          <a:lstStyle/>
          <a:p>
            <a:r>
              <a:rPr lang="en-US" dirty="0" err="1"/>
              <a:t>Dipoloperator</a:t>
            </a:r>
            <a:r>
              <a:rPr lang="en-US" dirty="0"/>
              <a:t> </a:t>
            </a:r>
            <a:r>
              <a:rPr lang="en-US" dirty="0" err="1"/>
              <a:t>gir</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167EA4B8-AF70-0818-D7EA-1D9B4FE3B287}"/>
              </a:ext>
            </a:extLst>
          </p:cNvPr>
          <p:cNvSpPr>
            <a:spLocks noGrp="1"/>
          </p:cNvSpPr>
          <p:nvPr>
            <p:ph sz="half" idx="30"/>
          </p:nvPr>
        </p:nvSpPr>
        <p:spPr/>
        <p:txBody>
          <a:bodyPr/>
          <a:lstStyle/>
          <a:p>
            <a:r>
              <a:rPr lang="en-US" dirty="0" err="1"/>
              <a:t>Dipoloperatoren</a:t>
            </a:r>
            <a:r>
              <a:rPr lang="en-US" dirty="0"/>
              <a:t> er </a:t>
            </a:r>
            <a:r>
              <a:rPr lang="en-US" dirty="0" err="1"/>
              <a:t>observabelen</a:t>
            </a:r>
            <a:r>
              <a:rPr lang="en-US" dirty="0"/>
              <a:t> for </a:t>
            </a:r>
            <a:r>
              <a:rPr lang="en-US" dirty="0" err="1"/>
              <a:t>dipolmoment</a:t>
            </a:r>
            <a:r>
              <a:rPr lang="en-US" dirty="0"/>
              <a:t>.</a:t>
            </a:r>
          </a:p>
          <a:p>
            <a:pPr marL="0" indent="0">
              <a:buNone/>
            </a:pPr>
            <a:endParaRPr lang="en-US" dirty="0"/>
          </a:p>
          <a:p>
            <a:r>
              <a:rPr lang="en-US" dirty="0" err="1"/>
              <a:t>Dipolmomentet</a:t>
            </a:r>
            <a:r>
              <a:rPr lang="en-US" dirty="0"/>
              <a:t> </a:t>
            </a:r>
            <a:r>
              <a:rPr lang="en-US" dirty="0" err="1"/>
              <a:t>til</a:t>
            </a:r>
            <a:r>
              <a:rPr lang="en-US" dirty="0"/>
              <a:t> et </a:t>
            </a:r>
            <a:r>
              <a:rPr lang="en-US" dirty="0" err="1"/>
              <a:t>molekyl</a:t>
            </a:r>
            <a:r>
              <a:rPr lang="en-US" dirty="0"/>
              <a:t> </a:t>
            </a:r>
            <a:r>
              <a:rPr lang="en-US" dirty="0" err="1"/>
              <a:t>har</a:t>
            </a:r>
            <a:r>
              <a:rPr lang="en-US" dirty="0"/>
              <a:t> 2 </a:t>
            </a:r>
            <a:r>
              <a:rPr lang="en-US" dirty="0" err="1"/>
              <a:t>komponenter</a:t>
            </a:r>
            <a:r>
              <a:rPr lang="en-US" dirty="0"/>
              <a:t>:</a:t>
            </a:r>
          </a:p>
          <a:p>
            <a:endParaRPr lang="en-US" dirty="0"/>
          </a:p>
          <a:p>
            <a:pPr lvl="1"/>
            <a:r>
              <a:rPr lang="en-US" dirty="0" err="1"/>
              <a:t>Dipol</a:t>
            </a:r>
            <a:r>
              <a:rPr lang="en-US" dirty="0"/>
              <a:t> </a:t>
            </a:r>
            <a:r>
              <a:rPr lang="en-US" dirty="0" err="1"/>
              <a:t>fra</a:t>
            </a:r>
            <a:r>
              <a:rPr lang="en-US" dirty="0"/>
              <a:t> </a:t>
            </a:r>
            <a:r>
              <a:rPr lang="en-US" dirty="0" err="1"/>
              <a:t>kjernenes</a:t>
            </a:r>
            <a:r>
              <a:rPr lang="en-US" dirty="0"/>
              <a:t> </a:t>
            </a:r>
            <a:r>
              <a:rPr lang="en-US" dirty="0" err="1"/>
              <a:t>ladningsfordeling</a:t>
            </a:r>
            <a:endParaRPr lang="en-US" dirty="0"/>
          </a:p>
          <a:p>
            <a:pPr lvl="1"/>
            <a:r>
              <a:rPr lang="en-US" dirty="0" err="1"/>
              <a:t>Dipol</a:t>
            </a:r>
            <a:r>
              <a:rPr lang="en-US" dirty="0"/>
              <a:t> </a:t>
            </a:r>
            <a:r>
              <a:rPr lang="en-US" dirty="0" err="1"/>
              <a:t>fra</a:t>
            </a:r>
            <a:r>
              <a:rPr lang="en-US" dirty="0"/>
              <a:t> </a:t>
            </a:r>
            <a:r>
              <a:rPr lang="en-US" dirty="0" err="1"/>
              <a:t>elektronenes</a:t>
            </a:r>
            <a:r>
              <a:rPr lang="en-US" dirty="0"/>
              <a:t> </a:t>
            </a:r>
            <a:r>
              <a:rPr lang="en-US" dirty="0" err="1"/>
              <a:t>ladningsfordeling</a:t>
            </a:r>
            <a:endParaRPr lang="en-US" dirty="0"/>
          </a:p>
        </p:txBody>
      </p:sp>
      <p:pic>
        <p:nvPicPr>
          <p:cNvPr id="6" name="Picture 5">
            <a:extLst>
              <a:ext uri="{FF2B5EF4-FFF2-40B4-BE49-F238E27FC236}">
                <a16:creationId xmlns:a16="http://schemas.microsoft.com/office/drawing/2014/main" id="{B2EED707-35B5-C7C8-E945-A7C899E2A896}"/>
              </a:ext>
            </a:extLst>
          </p:cNvPr>
          <p:cNvPicPr>
            <a:picLocks noChangeAspect="1"/>
          </p:cNvPicPr>
          <p:nvPr/>
        </p:nvPicPr>
        <p:blipFill>
          <a:blip r:embed="rId2"/>
          <a:stretch>
            <a:fillRect/>
          </a:stretch>
        </p:blipFill>
        <p:spPr>
          <a:xfrm>
            <a:off x="6658049" y="3584162"/>
            <a:ext cx="838200" cy="292100"/>
          </a:xfrm>
          <a:prstGeom prst="rect">
            <a:avLst/>
          </a:prstGeom>
        </p:spPr>
      </p:pic>
      <p:pic>
        <p:nvPicPr>
          <p:cNvPr id="7" name="Picture 6">
            <a:extLst>
              <a:ext uri="{FF2B5EF4-FFF2-40B4-BE49-F238E27FC236}">
                <a16:creationId xmlns:a16="http://schemas.microsoft.com/office/drawing/2014/main" id="{0226E19C-1AB0-E3F5-51BD-A22A15A33F9E}"/>
              </a:ext>
            </a:extLst>
          </p:cNvPr>
          <p:cNvPicPr>
            <a:picLocks noChangeAspect="1"/>
          </p:cNvPicPr>
          <p:nvPr/>
        </p:nvPicPr>
        <p:blipFill>
          <a:blip r:embed="rId3"/>
          <a:stretch>
            <a:fillRect/>
          </a:stretch>
        </p:blipFill>
        <p:spPr>
          <a:xfrm>
            <a:off x="6581849" y="3086813"/>
            <a:ext cx="990600" cy="342900"/>
          </a:xfrm>
          <a:prstGeom prst="rect">
            <a:avLst/>
          </a:prstGeom>
        </p:spPr>
      </p:pic>
      <p:pic>
        <p:nvPicPr>
          <p:cNvPr id="10" name="Picture 9">
            <a:extLst>
              <a:ext uri="{FF2B5EF4-FFF2-40B4-BE49-F238E27FC236}">
                <a16:creationId xmlns:a16="http://schemas.microsoft.com/office/drawing/2014/main" id="{DBFA4838-2D9B-CA3C-FDDA-70A508EC9E99}"/>
              </a:ext>
            </a:extLst>
          </p:cNvPr>
          <p:cNvPicPr>
            <a:picLocks noChangeAspect="1"/>
          </p:cNvPicPr>
          <p:nvPr/>
        </p:nvPicPr>
        <p:blipFill>
          <a:blip r:embed="rId4"/>
          <a:stretch>
            <a:fillRect/>
          </a:stretch>
        </p:blipFill>
        <p:spPr>
          <a:xfrm>
            <a:off x="2998381" y="4788599"/>
            <a:ext cx="4876800" cy="368300"/>
          </a:xfrm>
          <a:prstGeom prst="rect">
            <a:avLst/>
          </a:prstGeom>
        </p:spPr>
      </p:pic>
    </p:spTree>
    <p:extLst>
      <p:ext uri="{BB962C8B-B14F-4D97-AF65-F5344CB8AC3E}">
        <p14:creationId xmlns:p14="http://schemas.microsoft.com/office/powerpoint/2010/main" val="8120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Homonukleære</a:t>
            </a:r>
            <a:r>
              <a:rPr lang="en-US" dirty="0"/>
              <a:t> </a:t>
            </a:r>
            <a:r>
              <a:rPr lang="en-US" dirty="0" err="1"/>
              <a:t>toatomige</a:t>
            </a:r>
            <a:r>
              <a:rPr lang="en-US" dirty="0"/>
              <a:t> </a:t>
            </a:r>
            <a:r>
              <a:rPr lang="en-US" dirty="0" err="1"/>
              <a:t>molekyl</a:t>
            </a:r>
            <a:r>
              <a:rPr lang="en-US" dirty="0"/>
              <a:t> </a:t>
            </a:r>
            <a:r>
              <a:rPr lang="en-US" dirty="0" err="1"/>
              <a:t>har</a:t>
            </a:r>
            <a:r>
              <a:rPr lang="en-US" dirty="0"/>
              <a:t> </a:t>
            </a:r>
            <a:r>
              <a:rPr lang="en-US" dirty="0" err="1"/>
              <a:t>intet</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symmetrisk</a:t>
            </a:r>
            <a:r>
              <a:rPr lang="en-US" u="sng" dirty="0"/>
              <a:t> </a:t>
            </a:r>
            <a:r>
              <a:rPr lang="en-US" u="sng" dirty="0" err="1"/>
              <a:t>fordelt</a:t>
            </a:r>
            <a:endParaRPr lang="en-US" i="1" u="sng" dirty="0"/>
          </a:p>
          <a:p>
            <a:r>
              <a:rPr lang="en-US" dirty="0" err="1"/>
              <a:t>Intet</a:t>
            </a:r>
            <a:r>
              <a:rPr lang="en-US" dirty="0"/>
              <a:t> </a:t>
            </a:r>
            <a:r>
              <a:rPr lang="en-US" dirty="0" err="1"/>
              <a:t>elektrondipolmoment</a:t>
            </a:r>
            <a:r>
              <a:rPr lang="en-US" dirty="0"/>
              <a:t> </a:t>
            </a:r>
            <a:r>
              <a:rPr lang="en-US" dirty="0" err="1"/>
              <a:t>i</a:t>
            </a:r>
            <a:r>
              <a:rPr lang="en-US" dirty="0"/>
              <a:t> </a:t>
            </a:r>
            <a:r>
              <a:rPr lang="en-US" dirty="0" err="1"/>
              <a:t>egentilstand</a:t>
            </a:r>
            <a:endParaRPr lang="en-US" dirty="0"/>
          </a:p>
          <a:p>
            <a:endParaRPr lang="en-US" dirty="0"/>
          </a:p>
          <a:p>
            <a:endParaRPr lang="en-US" dirty="0"/>
          </a:p>
          <a:p>
            <a:r>
              <a:rPr lang="en-US" dirty="0" err="1"/>
              <a:t>Kjernene</a:t>
            </a:r>
            <a:r>
              <a:rPr lang="en-US" dirty="0"/>
              <a:t> er </a:t>
            </a:r>
            <a:r>
              <a:rPr lang="en-US" dirty="0" err="1"/>
              <a:t>også</a:t>
            </a:r>
            <a:r>
              <a:rPr lang="en-US" dirty="0"/>
              <a:t> </a:t>
            </a:r>
            <a:r>
              <a:rPr lang="en-US" dirty="0" err="1"/>
              <a:t>symmetrisk</a:t>
            </a:r>
            <a:r>
              <a:rPr lang="en-US" dirty="0"/>
              <a:t> </a:t>
            </a:r>
            <a:r>
              <a:rPr lang="en-US" dirty="0" err="1"/>
              <a:t>fordelt</a:t>
            </a:r>
            <a:r>
              <a:rPr lang="en-US" dirty="0"/>
              <a: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BA12F4E-303B-16BC-0D1D-246E84829F85}"/>
              </a:ext>
            </a:extLst>
          </p:cNvPr>
          <p:cNvPicPr>
            <a:picLocks noChangeAspect="1"/>
          </p:cNvPicPr>
          <p:nvPr/>
        </p:nvPicPr>
        <p:blipFill>
          <a:blip r:embed="rId2"/>
          <a:stretch>
            <a:fillRect/>
          </a:stretch>
        </p:blipFill>
        <p:spPr>
          <a:xfrm>
            <a:off x="6096000" y="834334"/>
            <a:ext cx="5854700" cy="4940300"/>
          </a:xfrm>
          <a:prstGeom prst="rect">
            <a:avLst/>
          </a:prstGeom>
        </p:spPr>
      </p:pic>
      <p:pic>
        <p:nvPicPr>
          <p:cNvPr id="5" name="Picture 4">
            <a:extLst>
              <a:ext uri="{FF2B5EF4-FFF2-40B4-BE49-F238E27FC236}">
                <a16:creationId xmlns:a16="http://schemas.microsoft.com/office/drawing/2014/main" id="{7BCE5235-8A1F-C45E-D010-CC76E5DB3B4A}"/>
              </a:ext>
            </a:extLst>
          </p:cNvPr>
          <p:cNvPicPr>
            <a:picLocks noChangeAspect="1"/>
          </p:cNvPicPr>
          <p:nvPr/>
        </p:nvPicPr>
        <p:blipFill>
          <a:blip r:embed="rId3"/>
          <a:stretch>
            <a:fillRect/>
          </a:stretch>
        </p:blipFill>
        <p:spPr>
          <a:xfrm>
            <a:off x="2942117" y="3454584"/>
            <a:ext cx="1714500" cy="279400"/>
          </a:xfrm>
          <a:prstGeom prst="rect">
            <a:avLst/>
          </a:prstGeom>
        </p:spPr>
      </p:pic>
      <p:pic>
        <p:nvPicPr>
          <p:cNvPr id="6" name="Picture 5">
            <a:extLst>
              <a:ext uri="{FF2B5EF4-FFF2-40B4-BE49-F238E27FC236}">
                <a16:creationId xmlns:a16="http://schemas.microsoft.com/office/drawing/2014/main" id="{3CB8FF30-7C25-390E-B485-9FFDB39A5C2D}"/>
              </a:ext>
            </a:extLst>
          </p:cNvPr>
          <p:cNvPicPr>
            <a:picLocks noChangeAspect="1"/>
          </p:cNvPicPr>
          <p:nvPr/>
        </p:nvPicPr>
        <p:blipFill>
          <a:blip r:embed="rId4"/>
          <a:stretch>
            <a:fillRect/>
          </a:stretch>
        </p:blipFill>
        <p:spPr>
          <a:xfrm>
            <a:off x="2637317" y="5026689"/>
            <a:ext cx="2324100" cy="292100"/>
          </a:xfrm>
          <a:prstGeom prst="rect">
            <a:avLst/>
          </a:prstGeom>
        </p:spPr>
      </p:pic>
    </p:spTree>
    <p:extLst>
      <p:ext uri="{BB962C8B-B14F-4D97-AF65-F5344CB8AC3E}">
        <p14:creationId xmlns:p14="http://schemas.microsoft.com/office/powerpoint/2010/main" val="371459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BED-B921-FA88-D448-174A961D3BE9}"/>
              </a:ext>
            </a:extLst>
          </p:cNvPr>
          <p:cNvSpPr>
            <a:spLocks noGrp="1"/>
          </p:cNvSpPr>
          <p:nvPr>
            <p:ph type="title"/>
          </p:nvPr>
        </p:nvSpPr>
        <p:spPr/>
        <p:txBody>
          <a:bodyPr/>
          <a:lstStyle/>
          <a:p>
            <a:r>
              <a:rPr lang="en-US" dirty="0" err="1"/>
              <a:t>Heteronukleære</a:t>
            </a:r>
            <a:r>
              <a:rPr lang="en-US" dirty="0"/>
              <a:t> </a:t>
            </a:r>
            <a:r>
              <a:rPr lang="en-US" dirty="0" err="1"/>
              <a:t>toatomige</a:t>
            </a:r>
            <a:r>
              <a:rPr lang="en-US" dirty="0"/>
              <a:t> </a:t>
            </a:r>
            <a:r>
              <a:rPr lang="en-US" dirty="0" err="1"/>
              <a:t>molekyl</a:t>
            </a:r>
            <a:r>
              <a:rPr lang="en-US" dirty="0"/>
              <a:t> </a:t>
            </a:r>
            <a:r>
              <a:rPr lang="en-US" u="sng" dirty="0" err="1"/>
              <a:t>har</a:t>
            </a:r>
            <a:r>
              <a:rPr lang="en-US" dirty="0"/>
              <a:t> permanent </a:t>
            </a:r>
            <a:r>
              <a:rPr lang="en-US" dirty="0" err="1"/>
              <a:t>dipolmoment</a:t>
            </a:r>
            <a:endParaRPr lang="en-US" dirty="0"/>
          </a:p>
        </p:txBody>
      </p:sp>
      <p:sp>
        <p:nvSpPr>
          <p:cNvPr id="3" name="Content Placeholder 2">
            <a:extLst>
              <a:ext uri="{FF2B5EF4-FFF2-40B4-BE49-F238E27FC236}">
                <a16:creationId xmlns:a16="http://schemas.microsoft.com/office/drawing/2014/main" id="{BB7FFCF4-1E17-C6DA-B223-488C23FF2871}"/>
              </a:ext>
            </a:extLst>
          </p:cNvPr>
          <p:cNvSpPr>
            <a:spLocks noGrp="1"/>
          </p:cNvSpPr>
          <p:nvPr>
            <p:ph sz="half" idx="30"/>
          </p:nvPr>
        </p:nvSpPr>
        <p:spPr>
          <a:xfrm>
            <a:off x="380169" y="1329070"/>
            <a:ext cx="6562891" cy="4729532"/>
          </a:xfrm>
        </p:spPr>
        <p:txBody>
          <a:bodyPr/>
          <a:lstStyle/>
          <a:p>
            <a:r>
              <a:rPr lang="en-US" dirty="0"/>
              <a:t>Kun </a:t>
            </a:r>
            <a:r>
              <a:rPr lang="en-US" dirty="0" err="1"/>
              <a:t>avstanden</a:t>
            </a:r>
            <a:r>
              <a:rPr lang="en-US" dirty="0"/>
              <a:t> </a:t>
            </a:r>
            <a:r>
              <a:rPr lang="en-US" i="1" dirty="0"/>
              <a:t>R</a:t>
            </a:r>
            <a:r>
              <a:rPr lang="en-US" baseline="-25000" dirty="0"/>
              <a:t>12 </a:t>
            </a:r>
            <a:r>
              <a:rPr lang="en-US" dirty="0" err="1"/>
              <a:t>som</a:t>
            </a:r>
            <a:r>
              <a:rPr lang="en-US" dirty="0"/>
              <a:t> </a:t>
            </a:r>
            <a:r>
              <a:rPr lang="en-US" dirty="0" err="1"/>
              <a:t>variabel</a:t>
            </a:r>
            <a:r>
              <a:rPr lang="en-US" dirty="0"/>
              <a:t> </a:t>
            </a:r>
            <a:r>
              <a:rPr lang="en-US" dirty="0" err="1"/>
              <a:t>grunnet</a:t>
            </a:r>
            <a:r>
              <a:rPr lang="en-US" dirty="0"/>
              <a:t> </a:t>
            </a:r>
            <a:r>
              <a:rPr lang="en-US" dirty="0" err="1"/>
              <a:t>symmetri</a:t>
            </a:r>
            <a:endParaRPr lang="en-US" dirty="0"/>
          </a:p>
          <a:p>
            <a:r>
              <a:rPr lang="en-US" dirty="0" err="1"/>
              <a:t>Elektrontettheten</a:t>
            </a:r>
            <a:r>
              <a:rPr lang="en-US" dirty="0"/>
              <a:t> er </a:t>
            </a:r>
            <a:r>
              <a:rPr lang="en-US" u="sng" dirty="0" err="1"/>
              <a:t>ikke</a:t>
            </a:r>
            <a:r>
              <a:rPr lang="en-US" u="sng" dirty="0"/>
              <a:t> </a:t>
            </a:r>
            <a:r>
              <a:rPr lang="en-US" u="sng" dirty="0" err="1"/>
              <a:t>symmetrisk</a:t>
            </a:r>
            <a:r>
              <a:rPr lang="en-US" u="sng" dirty="0"/>
              <a:t> </a:t>
            </a:r>
            <a:r>
              <a:rPr lang="en-US" u="sng" dirty="0" err="1"/>
              <a:t>fordelt</a:t>
            </a:r>
            <a:endParaRPr lang="en-US" i="1" u="sng" dirty="0"/>
          </a:p>
          <a:p>
            <a:r>
              <a:rPr lang="en-US" dirty="0" err="1"/>
              <a:t>Elektrondipolmoment</a:t>
            </a:r>
            <a:r>
              <a:rPr lang="en-US" dirty="0"/>
              <a:t> </a:t>
            </a:r>
            <a:r>
              <a:rPr lang="en-US" dirty="0" err="1"/>
              <a:t>i</a:t>
            </a:r>
            <a:r>
              <a:rPr lang="en-US" dirty="0"/>
              <a:t> </a:t>
            </a:r>
            <a:r>
              <a:rPr lang="en-US" dirty="0" err="1"/>
              <a:t>egentilstand</a:t>
            </a:r>
            <a:endParaRPr lang="en-US" dirty="0"/>
          </a:p>
          <a:p>
            <a:endParaRPr lang="en-US" dirty="0"/>
          </a:p>
          <a:p>
            <a:endParaRPr lang="en-US" dirty="0"/>
          </a:p>
          <a:p>
            <a:r>
              <a:rPr lang="en-US" dirty="0" err="1"/>
              <a:t>Kjernenes</a:t>
            </a:r>
            <a:r>
              <a:rPr lang="en-US" dirty="0"/>
              <a:t> </a:t>
            </a:r>
            <a:r>
              <a:rPr lang="en-US" dirty="0" err="1"/>
              <a:t>ladning</a:t>
            </a:r>
            <a:r>
              <a:rPr lang="en-US" dirty="0"/>
              <a:t> </a:t>
            </a:r>
            <a:r>
              <a:rPr lang="en-US" u="sng" dirty="0" err="1"/>
              <a:t>kan</a:t>
            </a:r>
            <a:r>
              <a:rPr lang="en-US" dirty="0"/>
              <a:t> </a:t>
            </a:r>
            <a:r>
              <a:rPr lang="en-US" dirty="0" err="1"/>
              <a:t>være</a:t>
            </a:r>
            <a:r>
              <a:rPr lang="en-US" dirty="0"/>
              <a:t> </a:t>
            </a:r>
            <a:r>
              <a:rPr lang="en-US" dirty="0" err="1"/>
              <a:t>symmetrisk</a:t>
            </a:r>
            <a:r>
              <a:rPr lang="en-US" dirty="0"/>
              <a:t> (</a:t>
            </a:r>
            <a:r>
              <a:rPr lang="en-US" dirty="0" err="1"/>
              <a:t>isotopisk</a:t>
            </a:r>
            <a:r>
              <a:rPr lang="en-US" dirty="0"/>
              <a:t> </a:t>
            </a:r>
            <a:r>
              <a:rPr lang="en-US" dirty="0" err="1"/>
              <a:t>substitusjon</a:t>
            </a:r>
            <a:r>
              <a:rPr lang="en-US" dirty="0"/>
              <a:t>), men </a:t>
            </a:r>
            <a:r>
              <a:rPr lang="en-US" dirty="0" err="1"/>
              <a:t>som</a:t>
            </a:r>
            <a:r>
              <a:rPr lang="en-US" dirty="0"/>
              <a:t> regel </a:t>
            </a:r>
            <a:r>
              <a:rPr lang="en-US" dirty="0" err="1"/>
              <a:t>ikke</a:t>
            </a:r>
            <a:endParaRPr lang="en-US" dirty="0"/>
          </a:p>
          <a:p>
            <a:r>
              <a:rPr lang="en-US" dirty="0" err="1"/>
              <a:t>Uansett</a:t>
            </a: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8AEA851-C8AD-8879-8B78-9B387ACCAE57}"/>
              </a:ext>
            </a:extLst>
          </p:cNvPr>
          <p:cNvPicPr>
            <a:picLocks noChangeAspect="1"/>
          </p:cNvPicPr>
          <p:nvPr/>
        </p:nvPicPr>
        <p:blipFill>
          <a:blip r:embed="rId2"/>
          <a:stretch>
            <a:fillRect/>
          </a:stretch>
        </p:blipFill>
        <p:spPr>
          <a:xfrm>
            <a:off x="2942117" y="3429000"/>
            <a:ext cx="1714500" cy="279400"/>
          </a:xfrm>
          <a:prstGeom prst="rect">
            <a:avLst/>
          </a:prstGeom>
        </p:spPr>
      </p:pic>
      <p:pic>
        <p:nvPicPr>
          <p:cNvPr id="8" name="Picture 7">
            <a:extLst>
              <a:ext uri="{FF2B5EF4-FFF2-40B4-BE49-F238E27FC236}">
                <a16:creationId xmlns:a16="http://schemas.microsoft.com/office/drawing/2014/main" id="{0E5EFA6C-D296-7056-3759-87304841CF28}"/>
              </a:ext>
            </a:extLst>
          </p:cNvPr>
          <p:cNvPicPr>
            <a:picLocks noChangeAspect="1"/>
          </p:cNvPicPr>
          <p:nvPr/>
        </p:nvPicPr>
        <p:blipFill>
          <a:blip r:embed="rId3"/>
          <a:stretch>
            <a:fillRect/>
          </a:stretch>
        </p:blipFill>
        <p:spPr>
          <a:xfrm>
            <a:off x="2637317" y="5734825"/>
            <a:ext cx="2324100" cy="292100"/>
          </a:xfrm>
          <a:prstGeom prst="rect">
            <a:avLst/>
          </a:prstGeom>
        </p:spPr>
      </p:pic>
      <p:pic>
        <p:nvPicPr>
          <p:cNvPr id="10" name="Picture 9">
            <a:extLst>
              <a:ext uri="{FF2B5EF4-FFF2-40B4-BE49-F238E27FC236}">
                <a16:creationId xmlns:a16="http://schemas.microsoft.com/office/drawing/2014/main" id="{D2815AD4-ACE3-FAAD-C434-74E53A79C1FB}"/>
              </a:ext>
            </a:extLst>
          </p:cNvPr>
          <p:cNvPicPr>
            <a:picLocks noChangeAspect="1"/>
          </p:cNvPicPr>
          <p:nvPr/>
        </p:nvPicPr>
        <p:blipFill>
          <a:blip r:embed="rId4"/>
          <a:stretch>
            <a:fillRect/>
          </a:stretch>
        </p:blipFill>
        <p:spPr>
          <a:xfrm>
            <a:off x="6216151" y="857877"/>
            <a:ext cx="5854700" cy="4940300"/>
          </a:xfrm>
          <a:prstGeom prst="rect">
            <a:avLst/>
          </a:prstGeom>
        </p:spPr>
      </p:pic>
    </p:spTree>
    <p:extLst>
      <p:ext uri="{BB962C8B-B14F-4D97-AF65-F5344CB8AC3E}">
        <p14:creationId xmlns:p14="http://schemas.microsoft.com/office/powerpoint/2010/main" val="42272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Absorbsjon</a:t>
            </a:r>
            <a:r>
              <a:rPr lang="en-US" dirty="0"/>
              <a:t>, </a:t>
            </a:r>
            <a:r>
              <a:rPr lang="en-US" dirty="0" err="1"/>
              <a:t>stimulert</a:t>
            </a:r>
            <a:r>
              <a:rPr lang="en-US" dirty="0"/>
              <a:t> </a:t>
            </a:r>
            <a:r>
              <a:rPr lang="en-US" dirty="0" err="1"/>
              <a:t>emisjon</a:t>
            </a:r>
            <a:r>
              <a:rPr lang="en-US" dirty="0"/>
              <a:t>, </a:t>
            </a:r>
            <a:br>
              <a:rPr lang="en-US" dirty="0"/>
            </a:br>
            <a:r>
              <a:rPr lang="en-US" dirty="0" err="1"/>
              <a:t>og</a:t>
            </a:r>
            <a:r>
              <a:rPr lang="en-US" dirty="0"/>
              <a:t> </a:t>
            </a:r>
            <a:r>
              <a:rPr lang="en-US" dirty="0" err="1"/>
              <a:t>spontan</a:t>
            </a:r>
            <a:r>
              <a:rPr lang="en-US" dirty="0"/>
              <a:t> </a:t>
            </a:r>
            <a:r>
              <a:rPr lang="en-US" dirty="0" err="1"/>
              <a:t>emisjon</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809698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5C26-EEDA-19D2-A5D1-B6FE9713AE98}"/>
              </a:ext>
            </a:extLst>
          </p:cNvPr>
          <p:cNvSpPr>
            <a:spLocks noGrp="1"/>
          </p:cNvSpPr>
          <p:nvPr>
            <p:ph type="title"/>
          </p:nvPr>
        </p:nvSpPr>
        <p:spPr/>
        <p:txBody>
          <a:bodyPr/>
          <a:lstStyle/>
          <a:p>
            <a:r>
              <a:rPr lang="en-US" dirty="0"/>
              <a:t>Zur </a:t>
            </a:r>
            <a:r>
              <a:rPr lang="en-US" dirty="0" err="1"/>
              <a:t>Quantentheori</a:t>
            </a:r>
            <a:r>
              <a:rPr lang="en-US" dirty="0"/>
              <a:t> der </a:t>
            </a:r>
            <a:r>
              <a:rPr lang="en-US" dirty="0" err="1"/>
              <a:t>Strahlung</a:t>
            </a:r>
            <a:endParaRPr lang="en-US" dirty="0"/>
          </a:p>
        </p:txBody>
      </p:sp>
      <p:sp>
        <p:nvSpPr>
          <p:cNvPr id="3" name="Content Placeholder 2">
            <a:extLst>
              <a:ext uri="{FF2B5EF4-FFF2-40B4-BE49-F238E27FC236}">
                <a16:creationId xmlns:a16="http://schemas.microsoft.com/office/drawing/2014/main" id="{6C54884C-4069-E5CC-0C37-131EBE5EEE2D}"/>
              </a:ext>
            </a:extLst>
          </p:cNvPr>
          <p:cNvSpPr>
            <a:spLocks noGrp="1"/>
          </p:cNvSpPr>
          <p:nvPr>
            <p:ph sz="half" idx="30"/>
          </p:nvPr>
        </p:nvSpPr>
        <p:spPr>
          <a:xfrm>
            <a:off x="380169" y="1083366"/>
            <a:ext cx="5988733" cy="5612690"/>
          </a:xfrm>
        </p:spPr>
        <p:txBody>
          <a:bodyPr/>
          <a:lstStyle/>
          <a:p>
            <a:r>
              <a:rPr lang="en-US" sz="2000" dirty="0" err="1"/>
              <a:t>Klassisk</a:t>
            </a:r>
            <a:r>
              <a:rPr lang="en-US" sz="2000" dirty="0"/>
              <a:t> </a:t>
            </a:r>
            <a:r>
              <a:rPr lang="en-US" sz="2000" dirty="0" err="1"/>
              <a:t>arbeid</a:t>
            </a:r>
            <a:r>
              <a:rPr lang="en-US" sz="2000" dirty="0"/>
              <a:t> av Einstein, </a:t>
            </a:r>
            <a:r>
              <a:rPr lang="en-US" sz="2000" dirty="0" err="1"/>
              <a:t>først</a:t>
            </a:r>
            <a:r>
              <a:rPr lang="en-US" sz="2000" dirty="0"/>
              <a:t> </a:t>
            </a:r>
            <a:r>
              <a:rPr lang="en-US" sz="2000" dirty="0" err="1"/>
              <a:t>publisert</a:t>
            </a:r>
            <a:r>
              <a:rPr lang="en-US" sz="2000" dirty="0"/>
              <a:t> </a:t>
            </a:r>
            <a:r>
              <a:rPr lang="en-US" sz="2000" dirty="0" err="1"/>
              <a:t>i</a:t>
            </a:r>
            <a:r>
              <a:rPr lang="en-US" sz="2000" dirty="0"/>
              <a:t> 1916</a:t>
            </a:r>
          </a:p>
          <a:p>
            <a:r>
              <a:rPr lang="en-US" sz="2000" dirty="0"/>
              <a:t>Dette var </a:t>
            </a:r>
            <a:r>
              <a:rPr lang="en-US" sz="2000" i="1" dirty="0" err="1"/>
              <a:t>lenge</a:t>
            </a:r>
            <a:r>
              <a:rPr lang="en-US" sz="2000" i="1" dirty="0"/>
              <a:t> </a:t>
            </a:r>
            <a:r>
              <a:rPr lang="en-US" sz="2000" i="1" dirty="0" err="1"/>
              <a:t>før</a:t>
            </a:r>
            <a:r>
              <a:rPr lang="en-US" sz="2000" i="1" dirty="0"/>
              <a:t> Schrödinger</a:t>
            </a:r>
            <a:endParaRPr lang="en-US" sz="2000" dirty="0"/>
          </a:p>
          <a:p>
            <a:r>
              <a:rPr lang="en-US" sz="2000" dirty="0" err="1"/>
              <a:t>Ønsket</a:t>
            </a:r>
            <a:r>
              <a:rPr lang="en-US" sz="2000" dirty="0"/>
              <a:t> </a:t>
            </a:r>
            <a:r>
              <a:rPr lang="en-US" sz="2000" dirty="0" err="1"/>
              <a:t>å</a:t>
            </a:r>
            <a:r>
              <a:rPr lang="en-US" sz="2000" dirty="0"/>
              <a:t> </a:t>
            </a:r>
            <a:r>
              <a:rPr lang="en-US" sz="2000" dirty="0" err="1"/>
              <a:t>utlede</a:t>
            </a:r>
            <a:r>
              <a:rPr lang="en-US" sz="2000" dirty="0"/>
              <a:t> </a:t>
            </a:r>
            <a:r>
              <a:rPr lang="en-US" sz="2000" dirty="0" err="1"/>
              <a:t>Plancks</a:t>
            </a:r>
            <a:r>
              <a:rPr lang="en-US" sz="2000" dirty="0"/>
              <a:t> </a:t>
            </a:r>
            <a:r>
              <a:rPr lang="en-US" sz="2000" dirty="0" err="1"/>
              <a:t>strålingslov</a:t>
            </a:r>
            <a:endParaRPr lang="en-US" sz="2000" dirty="0"/>
          </a:p>
          <a:p>
            <a:r>
              <a:rPr lang="en-US" sz="2000" dirty="0" err="1"/>
              <a:t>Stort</a:t>
            </a:r>
            <a:r>
              <a:rPr lang="en-US" sz="2000" dirty="0"/>
              <a:t> sett </a:t>
            </a:r>
            <a:r>
              <a:rPr lang="en-US" sz="2000" dirty="0" err="1"/>
              <a:t>klassiske</a:t>
            </a:r>
            <a:r>
              <a:rPr lang="en-US" sz="2000" dirty="0"/>
              <a:t> </a:t>
            </a:r>
            <a:r>
              <a:rPr lang="en-US" sz="2000" dirty="0" err="1"/>
              <a:t>argumenter</a:t>
            </a:r>
            <a:endParaRPr lang="en-US" sz="2000" dirty="0"/>
          </a:p>
          <a:p>
            <a:r>
              <a:rPr lang="en-US" sz="2000" dirty="0" err="1"/>
              <a:t>Introduserer</a:t>
            </a:r>
            <a:r>
              <a:rPr lang="en-US" sz="2000" dirty="0"/>
              <a:t> “</a:t>
            </a:r>
            <a:r>
              <a:rPr lang="en-US" sz="2000" dirty="0" err="1"/>
              <a:t>stasjonære</a:t>
            </a:r>
            <a:r>
              <a:rPr lang="en-US" sz="2000" dirty="0"/>
              <a:t> </a:t>
            </a:r>
            <a:r>
              <a:rPr lang="en-US" sz="2000" dirty="0" err="1"/>
              <a:t>tilstander</a:t>
            </a:r>
            <a:r>
              <a:rPr lang="en-US" sz="2000" dirty="0"/>
              <a:t>”</a:t>
            </a:r>
          </a:p>
          <a:p>
            <a:pPr lvl="1"/>
            <a:r>
              <a:rPr lang="en-US" sz="2000" dirty="0" err="1"/>
              <a:t>Også</a:t>
            </a:r>
            <a:r>
              <a:rPr lang="en-US" sz="2000" dirty="0"/>
              <a:t> </a:t>
            </a:r>
            <a:r>
              <a:rPr lang="en-US" sz="2000" dirty="0" err="1"/>
              <a:t>en</a:t>
            </a:r>
            <a:r>
              <a:rPr lang="en-US" sz="2000" dirty="0"/>
              <a:t> </a:t>
            </a:r>
            <a:r>
              <a:rPr lang="en-US" sz="2000" dirty="0" err="1"/>
              <a:t>sannsynlighetstolkning</a:t>
            </a:r>
            <a:r>
              <a:rPr lang="en-US" sz="2000" dirty="0"/>
              <a:t> for </a:t>
            </a:r>
            <a:r>
              <a:rPr lang="en-US" sz="2000" dirty="0" err="1"/>
              <a:t>atomer</a:t>
            </a:r>
            <a:endParaRPr lang="en-US" sz="2000" dirty="0"/>
          </a:p>
          <a:p>
            <a:pPr lvl="1"/>
            <a:r>
              <a:rPr lang="en-US" sz="2000" dirty="0" err="1"/>
              <a:t>Klassisk</a:t>
            </a:r>
            <a:r>
              <a:rPr lang="en-US" sz="2000" dirty="0"/>
              <a:t> sett </a:t>
            </a:r>
            <a:r>
              <a:rPr lang="en-US" sz="2000" dirty="0" err="1"/>
              <a:t>nonsens</a:t>
            </a:r>
            <a:r>
              <a:rPr lang="en-US" sz="2000" dirty="0"/>
              <a:t>, </a:t>
            </a:r>
            <a:r>
              <a:rPr lang="en-US" sz="2000" dirty="0" err="1"/>
              <a:t>siden</a:t>
            </a:r>
            <a:r>
              <a:rPr lang="en-US" sz="2000" dirty="0"/>
              <a:t> </a:t>
            </a:r>
            <a:r>
              <a:rPr lang="en-US" sz="2000" dirty="0" err="1"/>
              <a:t>klassiske</a:t>
            </a:r>
            <a:r>
              <a:rPr lang="en-US" sz="2000" dirty="0"/>
              <a:t> </a:t>
            </a:r>
            <a:r>
              <a:rPr lang="en-US" sz="2000" dirty="0" err="1"/>
              <a:t>elektroner</a:t>
            </a:r>
            <a:r>
              <a:rPr lang="en-US" sz="2000" dirty="0"/>
              <a:t> </a:t>
            </a:r>
            <a:r>
              <a:rPr lang="en-US" sz="2000" dirty="0" err="1"/>
              <a:t>i</a:t>
            </a:r>
            <a:r>
              <a:rPr lang="en-US" sz="2000" dirty="0"/>
              <a:t> Bohr-</a:t>
            </a:r>
            <a:r>
              <a:rPr lang="en-US" sz="2000" dirty="0" err="1"/>
              <a:t>baner</a:t>
            </a:r>
            <a:r>
              <a:rPr lang="en-US" sz="2000" dirty="0"/>
              <a:t> </a:t>
            </a:r>
            <a:r>
              <a:rPr lang="en-US" sz="2000" dirty="0" err="1"/>
              <a:t>skulle</a:t>
            </a:r>
            <a:r>
              <a:rPr lang="en-US" sz="2000" dirty="0"/>
              <a:t> </a:t>
            </a:r>
            <a:r>
              <a:rPr lang="en-US" sz="2000" dirty="0" err="1"/>
              <a:t>sende</a:t>
            </a:r>
            <a:r>
              <a:rPr lang="en-US" sz="2000" dirty="0"/>
              <a:t> </a:t>
            </a:r>
            <a:r>
              <a:rPr lang="en-US" sz="2000" dirty="0" err="1"/>
              <a:t>ut</a:t>
            </a:r>
            <a:r>
              <a:rPr lang="en-US" sz="2000" dirty="0"/>
              <a:t> </a:t>
            </a:r>
            <a:r>
              <a:rPr lang="en-US" sz="2000" dirty="0" err="1"/>
              <a:t>stråling</a:t>
            </a:r>
            <a:endParaRPr lang="en-US" sz="2000" dirty="0"/>
          </a:p>
          <a:p>
            <a:endParaRPr lang="en-US" sz="2000" dirty="0">
              <a:hlinkClick r:id="rId2"/>
            </a:endParaRPr>
          </a:p>
          <a:p>
            <a:r>
              <a:rPr lang="en-US" sz="2000" dirty="0">
                <a:hlinkClick r:id="rId2"/>
              </a:rPr>
              <a:t>Les en gjennomgang av paperet her!</a:t>
            </a:r>
            <a:endParaRPr lang="en-US" sz="2000" dirty="0"/>
          </a:p>
        </p:txBody>
      </p:sp>
      <p:pic>
        <p:nvPicPr>
          <p:cNvPr id="2052" name="Picture 4" descr=" . Einstein at home in Berlin, about 1915. ">
            <a:extLst>
              <a:ext uri="{FF2B5EF4-FFF2-40B4-BE49-F238E27FC236}">
                <a16:creationId xmlns:a16="http://schemas.microsoft.com/office/drawing/2014/main" id="{4611D0AD-A78F-3C6E-96D1-36CDAA099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075" y="0"/>
            <a:ext cx="4606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8EB61D-D4CB-0176-F933-B9AEB290D109}"/>
              </a:ext>
            </a:extLst>
          </p:cNvPr>
          <p:cNvSpPr txBox="1"/>
          <p:nvPr/>
        </p:nvSpPr>
        <p:spPr>
          <a:xfrm>
            <a:off x="7902911" y="6341512"/>
            <a:ext cx="3971251" cy="400110"/>
          </a:xfrm>
          <a:prstGeom prst="rect">
            <a:avLst/>
          </a:prstGeom>
          <a:noFill/>
        </p:spPr>
        <p:txBody>
          <a:bodyPr wrap="square" rtlCol="0">
            <a:spAutoFit/>
          </a:bodyPr>
          <a:lstStyle/>
          <a:p>
            <a:pPr algn="ctr"/>
            <a:r>
              <a:rPr lang="en-US" sz="2000" dirty="0">
                <a:solidFill>
                  <a:schemeClr val="bg1"/>
                </a:solidFill>
                <a:highlight>
                  <a:srgbClr val="000000"/>
                </a:highlight>
              </a:rPr>
              <a:t>Einstein </a:t>
            </a:r>
            <a:r>
              <a:rPr lang="en-US" sz="2000" dirty="0" err="1">
                <a:solidFill>
                  <a:schemeClr val="bg1"/>
                </a:solidFill>
                <a:highlight>
                  <a:srgbClr val="000000"/>
                </a:highlight>
              </a:rPr>
              <a:t>hjemme</a:t>
            </a:r>
            <a:r>
              <a:rPr lang="en-US" sz="2000" dirty="0">
                <a:solidFill>
                  <a:schemeClr val="bg1"/>
                </a:solidFill>
                <a:highlight>
                  <a:srgbClr val="000000"/>
                </a:highlight>
              </a:rPr>
              <a:t> (ca. 1915)</a:t>
            </a:r>
          </a:p>
        </p:txBody>
      </p:sp>
    </p:spTree>
    <p:extLst>
      <p:ext uri="{BB962C8B-B14F-4D97-AF65-F5344CB8AC3E}">
        <p14:creationId xmlns:p14="http://schemas.microsoft.com/office/powerpoint/2010/main" val="413788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5BCB7-3634-C09C-B707-A879CE486ABF}"/>
              </a:ext>
            </a:extLst>
          </p:cNvPr>
          <p:cNvSpPr>
            <a:spLocks noGrp="1"/>
          </p:cNvSpPr>
          <p:nvPr>
            <p:ph type="title"/>
          </p:nvPr>
        </p:nvSpPr>
        <p:spPr/>
        <p:txBody>
          <a:bodyPr/>
          <a:lstStyle/>
          <a:p>
            <a:r>
              <a:rPr lang="en-US" dirty="0"/>
              <a:t>3 </a:t>
            </a:r>
            <a:r>
              <a:rPr lang="en-US" dirty="0" err="1"/>
              <a:t>fundamentale</a:t>
            </a:r>
            <a:r>
              <a:rPr lang="en-US" dirty="0"/>
              <a:t> </a:t>
            </a:r>
            <a:r>
              <a:rPr lang="en-US" dirty="0" err="1"/>
              <a:t>prosesser</a:t>
            </a:r>
            <a:r>
              <a:rPr lang="en-US" dirty="0"/>
              <a:t> for </a:t>
            </a:r>
            <a:r>
              <a:rPr lang="en-US" dirty="0" err="1"/>
              <a:t>foton-assisterte</a:t>
            </a:r>
            <a:r>
              <a:rPr lang="en-US" dirty="0"/>
              <a:t> </a:t>
            </a:r>
            <a:r>
              <a:rPr lang="en-US" dirty="0" err="1"/>
              <a:t>overganger</a:t>
            </a:r>
            <a:endParaRPr lang="en-US" dirty="0"/>
          </a:p>
        </p:txBody>
      </p:sp>
      <p:pic>
        <p:nvPicPr>
          <p:cNvPr id="11" name="Content Placeholder 10" descr="A diagram of a gas emission&#10;&#10;Description automatically generated with medium confidence">
            <a:extLst>
              <a:ext uri="{FF2B5EF4-FFF2-40B4-BE49-F238E27FC236}">
                <a16:creationId xmlns:a16="http://schemas.microsoft.com/office/drawing/2014/main" id="{366CB02D-E633-5C68-A514-809E22F60E39}"/>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795255" y="916012"/>
            <a:ext cx="10601490" cy="3523297"/>
          </a:xfrm>
        </p:spPr>
      </p:pic>
      <p:sp>
        <p:nvSpPr>
          <p:cNvPr id="7" name="Slide Number Placeholder 6">
            <a:extLst>
              <a:ext uri="{FF2B5EF4-FFF2-40B4-BE49-F238E27FC236}">
                <a16:creationId xmlns:a16="http://schemas.microsoft.com/office/drawing/2014/main" id="{C467D1C8-AC9B-779D-A237-B17DFE9F4126}"/>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35</a:t>
            </a:fld>
            <a:endParaRPr lang="en-US" dirty="0"/>
          </a:p>
        </p:txBody>
      </p:sp>
      <p:sp>
        <p:nvSpPr>
          <p:cNvPr id="12" name="Content Placeholder 2">
            <a:extLst>
              <a:ext uri="{FF2B5EF4-FFF2-40B4-BE49-F238E27FC236}">
                <a16:creationId xmlns:a16="http://schemas.microsoft.com/office/drawing/2014/main" id="{4BFD865E-AE6B-80B5-FE3D-FFB50B240FDE}"/>
              </a:ext>
            </a:extLst>
          </p:cNvPr>
          <p:cNvSpPr txBox="1">
            <a:spLocks/>
          </p:cNvSpPr>
          <p:nvPr/>
        </p:nvSpPr>
        <p:spPr>
          <a:xfrm>
            <a:off x="380169" y="4234374"/>
            <a:ext cx="11431663" cy="1824227"/>
          </a:xfrm>
          <a:prstGeom prst="rect">
            <a:avLst/>
          </a:prstGeom>
        </p:spPr>
        <p:txBody>
          <a:bodyPr vert="horz" lIns="0" tIns="0" rIns="0" bIns="0" rtlCol="0">
            <a:noAutofit/>
          </a:bodyPr>
          <a:lstStyle>
            <a:lvl1pPr marL="125438" indent="-125438" algn="l" defTabSz="914446" rtl="0" eaLnBrk="1" latinLnBrk="0" hangingPunct="1">
              <a:lnSpc>
                <a:spcPct val="100000"/>
              </a:lnSpc>
              <a:spcBef>
                <a:spcPts val="115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Absorbsjon</a:t>
            </a:r>
            <a:r>
              <a:rPr lang="en-US" dirty="0"/>
              <a:t>: Et </a:t>
            </a:r>
            <a:r>
              <a:rPr lang="en-US" dirty="0" err="1"/>
              <a:t>foton</a:t>
            </a:r>
            <a:r>
              <a:rPr lang="en-US" dirty="0"/>
              <a:t> “</a:t>
            </a:r>
            <a:r>
              <a:rPr lang="en-US" dirty="0" err="1"/>
              <a:t>brukes</a:t>
            </a:r>
            <a:r>
              <a:rPr lang="en-US" dirty="0"/>
              <a:t>” </a:t>
            </a:r>
            <a:r>
              <a:rPr lang="en-US" dirty="0" err="1"/>
              <a:t>til</a:t>
            </a:r>
            <a:r>
              <a:rPr lang="en-US" dirty="0"/>
              <a:t> </a:t>
            </a:r>
            <a:r>
              <a:rPr lang="en-US" dirty="0" err="1"/>
              <a:t>å</a:t>
            </a:r>
            <a:r>
              <a:rPr lang="en-US" dirty="0"/>
              <a:t> </a:t>
            </a:r>
            <a:r>
              <a:rPr lang="en-US" dirty="0" err="1"/>
              <a:t>heve</a:t>
            </a:r>
            <a:r>
              <a:rPr lang="en-US" dirty="0"/>
              <a:t> </a:t>
            </a:r>
            <a:r>
              <a:rPr lang="en-US" dirty="0" err="1"/>
              <a:t>energien</a:t>
            </a:r>
            <a:r>
              <a:rPr lang="en-US" dirty="0"/>
              <a:t> (</a:t>
            </a:r>
            <a:r>
              <a:rPr lang="en-US" dirty="0" err="1"/>
              <a:t>fotonet</a:t>
            </a:r>
            <a:r>
              <a:rPr lang="en-US" dirty="0"/>
              <a:t> </a:t>
            </a:r>
            <a:r>
              <a:rPr lang="en-US" dirty="0" err="1"/>
              <a:t>destrueres</a:t>
            </a:r>
            <a:r>
              <a:rPr lang="en-US" dirty="0"/>
              <a:t>)</a:t>
            </a:r>
          </a:p>
          <a:p>
            <a:r>
              <a:rPr lang="en-US" dirty="0" err="1"/>
              <a:t>Spontan</a:t>
            </a:r>
            <a:r>
              <a:rPr lang="en-US" dirty="0"/>
              <a:t> </a:t>
            </a:r>
            <a:r>
              <a:rPr lang="en-US" dirty="0" err="1"/>
              <a:t>emisjon</a:t>
            </a:r>
            <a:r>
              <a:rPr lang="en-US" dirty="0"/>
              <a:t>: Et </a:t>
            </a:r>
            <a:r>
              <a:rPr lang="en-US" dirty="0" err="1"/>
              <a:t>foton</a:t>
            </a:r>
            <a:r>
              <a:rPr lang="en-US" dirty="0"/>
              <a:t> </a:t>
            </a:r>
            <a:r>
              <a:rPr lang="en-US" dirty="0" err="1"/>
              <a:t>sendes</a:t>
            </a:r>
            <a:r>
              <a:rPr lang="en-US" dirty="0"/>
              <a:t> </a:t>
            </a:r>
            <a:r>
              <a:rPr lang="en-US" dirty="0" err="1"/>
              <a:t>ut</a:t>
            </a:r>
            <a:r>
              <a:rPr lang="en-US" dirty="0"/>
              <a:t> </a:t>
            </a:r>
            <a:r>
              <a:rPr lang="en-US" dirty="0" err="1"/>
              <a:t>på</a:t>
            </a:r>
            <a:r>
              <a:rPr lang="en-US" dirty="0"/>
              <a:t> et </a:t>
            </a:r>
            <a:r>
              <a:rPr lang="en-US" dirty="0" err="1"/>
              <a:t>tilfeldig</a:t>
            </a:r>
            <a:r>
              <a:rPr lang="en-US" dirty="0"/>
              <a:t> </a:t>
            </a:r>
            <a:r>
              <a:rPr lang="en-US" dirty="0" err="1"/>
              <a:t>tidspunkt</a:t>
            </a:r>
            <a:r>
              <a:rPr lang="en-US" dirty="0"/>
              <a:t> (et </a:t>
            </a:r>
            <a:r>
              <a:rPr lang="en-US" dirty="0" err="1"/>
              <a:t>foton</a:t>
            </a:r>
            <a:r>
              <a:rPr lang="en-US" dirty="0"/>
              <a:t> </a:t>
            </a:r>
            <a:r>
              <a:rPr lang="en-US" dirty="0" err="1"/>
              <a:t>kreeres</a:t>
            </a:r>
            <a:r>
              <a:rPr lang="en-US" dirty="0"/>
              <a:t>)</a:t>
            </a:r>
          </a:p>
          <a:p>
            <a:r>
              <a:rPr lang="en-US" dirty="0" err="1"/>
              <a:t>Stimulert</a:t>
            </a:r>
            <a:r>
              <a:rPr lang="en-US" dirty="0"/>
              <a:t> </a:t>
            </a:r>
            <a:r>
              <a:rPr lang="en-US" dirty="0" err="1"/>
              <a:t>emisjon</a:t>
            </a:r>
            <a:r>
              <a:rPr lang="en-US" dirty="0"/>
              <a:t>: Et </a:t>
            </a:r>
            <a:r>
              <a:rPr lang="en-US" dirty="0" err="1"/>
              <a:t>foton</a:t>
            </a:r>
            <a:r>
              <a:rPr lang="en-US" dirty="0"/>
              <a:t> ”</a:t>
            </a:r>
            <a:r>
              <a:rPr lang="en-US" dirty="0" err="1"/>
              <a:t>spretter</a:t>
            </a:r>
            <a:r>
              <a:rPr lang="en-US" dirty="0"/>
              <a:t>” </a:t>
            </a:r>
            <a:r>
              <a:rPr lang="en-US" dirty="0" err="1"/>
              <a:t>på</a:t>
            </a:r>
            <a:r>
              <a:rPr lang="en-US" dirty="0"/>
              <a:t> </a:t>
            </a:r>
            <a:r>
              <a:rPr lang="en-US" dirty="0" err="1"/>
              <a:t>atomet</a:t>
            </a:r>
            <a:r>
              <a:rPr lang="en-US" dirty="0"/>
              <a:t>, </a:t>
            </a:r>
            <a:r>
              <a:rPr lang="en-US" dirty="0" err="1"/>
              <a:t>får</a:t>
            </a:r>
            <a:r>
              <a:rPr lang="en-US" dirty="0"/>
              <a:t> det </a:t>
            </a:r>
            <a:r>
              <a:rPr lang="en-US" dirty="0" err="1"/>
              <a:t>til</a:t>
            </a:r>
            <a:r>
              <a:rPr lang="en-US" dirty="0"/>
              <a:t> </a:t>
            </a:r>
            <a:r>
              <a:rPr lang="en-US" dirty="0" err="1"/>
              <a:t>å</a:t>
            </a:r>
            <a:r>
              <a:rPr lang="en-US" dirty="0"/>
              <a:t> </a:t>
            </a:r>
            <a:r>
              <a:rPr lang="en-US" dirty="0" err="1"/>
              <a:t>gå</a:t>
            </a:r>
            <a:r>
              <a:rPr lang="en-US" dirty="0"/>
              <a:t> </a:t>
            </a:r>
            <a:r>
              <a:rPr lang="en-US" dirty="0" err="1"/>
              <a:t>ned</a:t>
            </a:r>
            <a:r>
              <a:rPr lang="en-US" dirty="0"/>
              <a:t> </a:t>
            </a:r>
            <a:r>
              <a:rPr lang="en-US" dirty="0" err="1"/>
              <a:t>i</a:t>
            </a:r>
            <a:r>
              <a:rPr lang="en-US" dirty="0"/>
              <a:t> </a:t>
            </a:r>
            <a:r>
              <a:rPr lang="en-US" dirty="0" err="1"/>
              <a:t>energi</a:t>
            </a:r>
            <a:r>
              <a:rPr lang="en-US" dirty="0"/>
              <a:t> </a:t>
            </a:r>
            <a:r>
              <a:rPr lang="en-US" u="sng" dirty="0" err="1"/>
              <a:t>og</a:t>
            </a:r>
            <a:r>
              <a:rPr lang="en-US" dirty="0"/>
              <a:t> </a:t>
            </a:r>
            <a:r>
              <a:rPr lang="en-US" dirty="0" err="1"/>
              <a:t>sende</a:t>
            </a:r>
            <a:r>
              <a:rPr lang="en-US" dirty="0"/>
              <a:t> </a:t>
            </a:r>
            <a:r>
              <a:rPr lang="en-US" dirty="0" err="1"/>
              <a:t>ut</a:t>
            </a:r>
            <a:r>
              <a:rPr lang="en-US" dirty="0"/>
              <a:t> </a:t>
            </a:r>
            <a:r>
              <a:rPr lang="en-US" dirty="0" err="1"/>
              <a:t>foton</a:t>
            </a:r>
            <a:r>
              <a:rPr lang="en-US" dirty="0"/>
              <a:t> (et </a:t>
            </a:r>
            <a:r>
              <a:rPr lang="en-US" dirty="0" err="1"/>
              <a:t>foton</a:t>
            </a:r>
            <a:r>
              <a:rPr lang="en-US" dirty="0"/>
              <a:t> </a:t>
            </a:r>
            <a:r>
              <a:rPr lang="en-US" dirty="0" err="1"/>
              <a:t>kreeres</a:t>
            </a:r>
            <a:r>
              <a:rPr lang="en-US" dirty="0"/>
              <a:t> </a:t>
            </a:r>
            <a:r>
              <a:rPr lang="en-US" dirty="0" err="1"/>
              <a:t>i</a:t>
            </a:r>
            <a:r>
              <a:rPr lang="en-US" dirty="0"/>
              <a:t> </a:t>
            </a:r>
            <a:r>
              <a:rPr lang="en-US" dirty="0" err="1"/>
              <a:t>tillegg</a:t>
            </a:r>
            <a:r>
              <a:rPr lang="en-US" dirty="0"/>
              <a:t> </a:t>
            </a:r>
            <a:r>
              <a:rPr lang="en-US" dirty="0" err="1"/>
              <a:t>til</a:t>
            </a:r>
            <a:r>
              <a:rPr lang="en-US" dirty="0"/>
              <a:t> det </a:t>
            </a:r>
            <a:r>
              <a:rPr lang="en-US" dirty="0" err="1"/>
              <a:t>gamle</a:t>
            </a:r>
            <a:r>
              <a:rPr lang="en-US" dirty="0"/>
              <a:t>)</a:t>
            </a:r>
          </a:p>
        </p:txBody>
      </p:sp>
    </p:spTree>
    <p:extLst>
      <p:ext uri="{BB962C8B-B14F-4D97-AF65-F5344CB8AC3E}">
        <p14:creationId xmlns:p14="http://schemas.microsoft.com/office/powerpoint/2010/main" val="377418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C640-6D4A-1B9A-55E3-0E0960F071F8}"/>
              </a:ext>
            </a:extLst>
          </p:cNvPr>
          <p:cNvSpPr>
            <a:spLocks noGrp="1"/>
          </p:cNvSpPr>
          <p:nvPr>
            <p:ph type="title"/>
          </p:nvPr>
        </p:nvSpPr>
        <p:spPr/>
        <p:txBody>
          <a:bodyPr/>
          <a:lstStyle/>
          <a:p>
            <a:r>
              <a:rPr lang="en-US" dirty="0" err="1"/>
              <a:t>Ratelikninger</a:t>
            </a:r>
            <a:endParaRPr lang="en-US" dirty="0"/>
          </a:p>
        </p:txBody>
      </p:sp>
      <p:sp>
        <p:nvSpPr>
          <p:cNvPr id="8" name="Content Placeholder 7">
            <a:extLst>
              <a:ext uri="{FF2B5EF4-FFF2-40B4-BE49-F238E27FC236}">
                <a16:creationId xmlns:a16="http://schemas.microsoft.com/office/drawing/2014/main" id="{55FE359C-F5F5-A05D-A724-ECA9FF27D092}"/>
              </a:ext>
            </a:extLst>
          </p:cNvPr>
          <p:cNvSpPr>
            <a:spLocks noGrp="1"/>
          </p:cNvSpPr>
          <p:nvPr>
            <p:ph sz="half" idx="30"/>
          </p:nvPr>
        </p:nvSpPr>
        <p:spPr>
          <a:xfrm>
            <a:off x="380169" y="1083366"/>
            <a:ext cx="11431663" cy="5612690"/>
          </a:xfrm>
        </p:spPr>
        <p:txBody>
          <a:bodyPr/>
          <a:lstStyle/>
          <a:p>
            <a:r>
              <a:rPr lang="en-US" dirty="0"/>
              <a:t>Vi ser for </a:t>
            </a:r>
            <a:r>
              <a:rPr lang="en-US" dirty="0" err="1"/>
              <a:t>oss</a:t>
            </a:r>
            <a:r>
              <a:rPr lang="en-US" dirty="0"/>
              <a:t> mange </a:t>
            </a:r>
            <a:r>
              <a:rPr lang="en-US" dirty="0" err="1"/>
              <a:t>identiske</a:t>
            </a:r>
            <a:r>
              <a:rPr lang="en-US" dirty="0"/>
              <a:t> </a:t>
            </a:r>
            <a:r>
              <a:rPr lang="en-US" dirty="0" err="1"/>
              <a:t>atomer</a:t>
            </a:r>
            <a:endParaRPr lang="en-US" dirty="0"/>
          </a:p>
          <a:p>
            <a:pPr lvl="1"/>
            <a:r>
              <a:rPr lang="en-US" i="1" dirty="0"/>
              <a:t>N</a:t>
            </a:r>
            <a:r>
              <a:rPr lang="en-US" baseline="-25000" dirty="0"/>
              <a:t>1</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grunntilstanden</a:t>
            </a:r>
            <a:endParaRPr lang="en-US" dirty="0"/>
          </a:p>
          <a:p>
            <a:pPr lvl="1"/>
            <a:r>
              <a:rPr lang="en-US" i="1" dirty="0"/>
              <a:t>N</a:t>
            </a:r>
            <a:r>
              <a:rPr lang="en-US" baseline="-25000" dirty="0"/>
              <a:t>2</a:t>
            </a:r>
            <a:r>
              <a:rPr lang="en-US" dirty="0"/>
              <a:t>: </a:t>
            </a:r>
            <a:r>
              <a:rPr lang="en-US" dirty="0" err="1"/>
              <a:t>antall</a:t>
            </a:r>
            <a:r>
              <a:rPr lang="en-US" dirty="0"/>
              <a:t> </a:t>
            </a:r>
            <a:r>
              <a:rPr lang="en-US" dirty="0" err="1"/>
              <a:t>atomer</a:t>
            </a:r>
            <a:r>
              <a:rPr lang="en-US" dirty="0"/>
              <a:t> </a:t>
            </a:r>
            <a:r>
              <a:rPr lang="en-US" dirty="0" err="1"/>
              <a:t>i</a:t>
            </a:r>
            <a:r>
              <a:rPr lang="en-US" dirty="0"/>
              <a:t> </a:t>
            </a:r>
            <a:r>
              <a:rPr lang="en-US" dirty="0" err="1"/>
              <a:t>eksitert</a:t>
            </a:r>
            <a:r>
              <a:rPr lang="en-US" dirty="0"/>
              <a:t> </a:t>
            </a:r>
            <a:r>
              <a:rPr lang="en-US" dirty="0" err="1"/>
              <a:t>tilstand</a:t>
            </a:r>
            <a:endParaRPr lang="en-US" dirty="0"/>
          </a:p>
          <a:p>
            <a:r>
              <a:rPr lang="en-US" i="1" dirty="0"/>
              <a:t>A</a:t>
            </a:r>
            <a:r>
              <a:rPr lang="en-US" baseline="-25000" dirty="0"/>
              <a:t>21</a:t>
            </a:r>
            <a:r>
              <a:rPr lang="en-US" dirty="0"/>
              <a:t>: </a:t>
            </a:r>
            <a:r>
              <a:rPr lang="en-US" dirty="0" err="1"/>
              <a:t>sannsynlighet</a:t>
            </a:r>
            <a:r>
              <a:rPr lang="en-US" dirty="0"/>
              <a:t> per </a:t>
            </a:r>
            <a:r>
              <a:rPr lang="en-US" dirty="0" err="1"/>
              <a:t>tid</a:t>
            </a:r>
            <a:r>
              <a:rPr lang="en-US" dirty="0"/>
              <a:t> for </a:t>
            </a:r>
            <a:r>
              <a:rPr lang="en-US" dirty="0" err="1"/>
              <a:t>spontan</a:t>
            </a:r>
            <a:r>
              <a:rPr lang="en-US" dirty="0"/>
              <a:t> </a:t>
            </a:r>
            <a:r>
              <a:rPr lang="en-US" dirty="0" err="1"/>
              <a:t>emisjon</a:t>
            </a:r>
            <a:r>
              <a:rPr lang="en-US" dirty="0"/>
              <a:t> av </a:t>
            </a:r>
            <a:r>
              <a:rPr lang="en-US" dirty="0" err="1"/>
              <a:t>foton</a:t>
            </a:r>
            <a:endParaRPr lang="en-US" dirty="0"/>
          </a:p>
          <a:p>
            <a:r>
              <a:rPr lang="en-US" dirty="0"/>
              <a:t>Et </a:t>
            </a:r>
            <a:r>
              <a:rPr lang="en-US" dirty="0" err="1"/>
              <a:t>foton</a:t>
            </a:r>
            <a:r>
              <a:rPr lang="en-US" dirty="0"/>
              <a:t> med </a:t>
            </a:r>
            <a:r>
              <a:rPr lang="en-US" i="1" dirty="0"/>
              <a:t>E=hv</a:t>
            </a:r>
            <a:r>
              <a:rPr lang="en-US" dirty="0"/>
              <a:t> er </a:t>
            </a:r>
            <a:r>
              <a:rPr lang="en-US" dirty="0" err="1"/>
              <a:t>innkommende</a:t>
            </a:r>
            <a:r>
              <a:rPr lang="en-US" dirty="0"/>
              <a:t>:</a:t>
            </a:r>
          </a:p>
          <a:p>
            <a:pPr lvl="1"/>
            <a:r>
              <a:rPr lang="en-US" i="1" dirty="0"/>
              <a:t>B</a:t>
            </a:r>
            <a:r>
              <a:rPr lang="en-US" baseline="-25000" dirty="0"/>
              <a:t>12</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absorbert</a:t>
            </a:r>
            <a:r>
              <a:rPr lang="en-US" dirty="0"/>
              <a:t>	</a:t>
            </a:r>
          </a:p>
          <a:p>
            <a:pPr lvl="1"/>
            <a:r>
              <a:rPr lang="en-US" i="1" dirty="0"/>
              <a:t>B</a:t>
            </a:r>
            <a:r>
              <a:rPr lang="en-US" baseline="-25000" dirty="0"/>
              <a:t>21</a:t>
            </a:r>
            <a:r>
              <a:rPr lang="en-US" dirty="0"/>
              <a:t>: </a:t>
            </a:r>
            <a:r>
              <a:rPr lang="en-US" dirty="0" err="1"/>
              <a:t>koeffisient</a:t>
            </a:r>
            <a:r>
              <a:rPr lang="en-US" dirty="0"/>
              <a:t> for at et </a:t>
            </a:r>
            <a:r>
              <a:rPr lang="en-US" dirty="0" err="1"/>
              <a:t>foton</a:t>
            </a:r>
            <a:r>
              <a:rPr lang="en-US" dirty="0"/>
              <a:t> </a:t>
            </a:r>
            <a:r>
              <a:rPr lang="en-US" dirty="0" err="1"/>
              <a:t>blir</a:t>
            </a:r>
            <a:r>
              <a:rPr lang="en-US" dirty="0"/>
              <a:t> </a:t>
            </a:r>
            <a:r>
              <a:rPr lang="en-US" dirty="0" err="1"/>
              <a:t>emittert</a:t>
            </a:r>
            <a:endParaRPr lang="en-US" dirty="0"/>
          </a:p>
          <a:p>
            <a:pPr lvl="1"/>
            <a:r>
              <a:rPr lang="en-US" dirty="0"/>
              <a:t>Total </a:t>
            </a:r>
            <a:r>
              <a:rPr lang="en-US" dirty="0" err="1"/>
              <a:t>sannsynlighet</a:t>
            </a:r>
            <a:r>
              <a:rPr lang="en-US" dirty="0"/>
              <a:t> </a:t>
            </a:r>
            <a:r>
              <a:rPr lang="en-US" dirty="0" err="1"/>
              <a:t>avhenger</a:t>
            </a:r>
            <a:r>
              <a:rPr lang="en-US" dirty="0"/>
              <a:t> </a:t>
            </a:r>
            <a:r>
              <a:rPr lang="en-US" dirty="0" err="1"/>
              <a:t>også</a:t>
            </a:r>
            <a:r>
              <a:rPr lang="en-US" dirty="0"/>
              <a:t> av </a:t>
            </a:r>
            <a:r>
              <a:rPr lang="en-US" u="sng" dirty="0" err="1"/>
              <a:t>spektral</a:t>
            </a:r>
            <a:r>
              <a:rPr lang="en-US" u="sng" dirty="0"/>
              <a:t> </a:t>
            </a:r>
            <a:r>
              <a:rPr lang="en-US" u="sng" dirty="0" err="1"/>
              <a:t>tetthet</a:t>
            </a:r>
            <a:endParaRPr lang="en-US" dirty="0"/>
          </a:p>
        </p:txBody>
      </p:sp>
      <p:pic>
        <p:nvPicPr>
          <p:cNvPr id="9" name="Content Placeholder 5" descr="A diagram of a graph&#10;&#10;Description automatically generated">
            <a:extLst>
              <a:ext uri="{FF2B5EF4-FFF2-40B4-BE49-F238E27FC236}">
                <a16:creationId xmlns:a16="http://schemas.microsoft.com/office/drawing/2014/main" id="{14D7A8EA-8168-5583-E314-74AA44DA6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263" y="1298663"/>
            <a:ext cx="3583130" cy="4975225"/>
          </a:xfrm>
          <a:prstGeom prst="rect">
            <a:avLst/>
          </a:prstGeom>
        </p:spPr>
      </p:pic>
      <p:pic>
        <p:nvPicPr>
          <p:cNvPr id="11" name="Picture 10">
            <a:extLst>
              <a:ext uri="{FF2B5EF4-FFF2-40B4-BE49-F238E27FC236}">
                <a16:creationId xmlns:a16="http://schemas.microsoft.com/office/drawing/2014/main" id="{623B35BC-82E7-A022-64AE-70BBB35F0847}"/>
              </a:ext>
            </a:extLst>
          </p:cNvPr>
          <p:cNvPicPr>
            <a:picLocks noChangeAspect="1"/>
          </p:cNvPicPr>
          <p:nvPr/>
        </p:nvPicPr>
        <p:blipFill>
          <a:blip r:embed="rId3"/>
          <a:stretch>
            <a:fillRect/>
          </a:stretch>
        </p:blipFill>
        <p:spPr>
          <a:xfrm>
            <a:off x="1958480" y="4889588"/>
            <a:ext cx="5118100" cy="1384300"/>
          </a:xfrm>
          <a:prstGeom prst="rect">
            <a:avLst/>
          </a:prstGeom>
        </p:spPr>
      </p:pic>
    </p:spTree>
    <p:extLst>
      <p:ext uri="{BB962C8B-B14F-4D97-AF65-F5344CB8AC3E}">
        <p14:creationId xmlns:p14="http://schemas.microsoft.com/office/powerpoint/2010/main" val="35724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EA58-F513-FC87-675C-B3E02416E007}"/>
              </a:ext>
            </a:extLst>
          </p:cNvPr>
          <p:cNvSpPr>
            <a:spLocks noGrp="1"/>
          </p:cNvSpPr>
          <p:nvPr>
            <p:ph type="title"/>
          </p:nvPr>
        </p:nvSpPr>
        <p:spPr/>
        <p:txBody>
          <a:bodyPr/>
          <a:lstStyle/>
          <a:p>
            <a:r>
              <a:rPr lang="en-US" dirty="0" err="1"/>
              <a:t>Termisk</a:t>
            </a:r>
            <a:r>
              <a:rPr lang="en-US" dirty="0"/>
              <a:t> </a:t>
            </a:r>
            <a:r>
              <a:rPr lang="en-US" dirty="0" err="1"/>
              <a:t>likevekt</a:t>
            </a:r>
            <a:endParaRPr lang="en-US" dirty="0"/>
          </a:p>
        </p:txBody>
      </p:sp>
      <p:sp>
        <p:nvSpPr>
          <p:cNvPr id="3" name="Content Placeholder 2">
            <a:extLst>
              <a:ext uri="{FF2B5EF4-FFF2-40B4-BE49-F238E27FC236}">
                <a16:creationId xmlns:a16="http://schemas.microsoft.com/office/drawing/2014/main" id="{4DA6CCC7-25FE-8A3C-8AFE-1CD9A151D40C}"/>
              </a:ext>
            </a:extLst>
          </p:cNvPr>
          <p:cNvSpPr>
            <a:spLocks noGrp="1"/>
          </p:cNvSpPr>
          <p:nvPr>
            <p:ph sz="half" idx="30"/>
          </p:nvPr>
        </p:nvSpPr>
        <p:spPr>
          <a:xfrm>
            <a:off x="380169" y="1083366"/>
            <a:ext cx="11431663" cy="5774634"/>
          </a:xfrm>
        </p:spPr>
        <p:txBody>
          <a:bodyPr/>
          <a:lstStyle/>
          <a:p>
            <a:r>
              <a:rPr lang="en-US" dirty="0" err="1"/>
              <a:t>Termisk</a:t>
            </a:r>
            <a:r>
              <a:rPr lang="en-US" dirty="0"/>
              <a:t> </a:t>
            </a:r>
            <a:r>
              <a:rPr lang="en-US" dirty="0" err="1"/>
              <a:t>likevekt</a:t>
            </a:r>
            <a:r>
              <a:rPr lang="en-US" dirty="0"/>
              <a:t>: Ingen </a:t>
            </a:r>
            <a:r>
              <a:rPr lang="en-US" dirty="0" err="1"/>
              <a:t>endring</a:t>
            </a:r>
            <a:r>
              <a:rPr lang="en-US" dirty="0"/>
              <a:t> </a:t>
            </a:r>
            <a:r>
              <a:rPr lang="en-US" dirty="0" err="1"/>
              <a:t>i</a:t>
            </a:r>
            <a:r>
              <a:rPr lang="en-US" dirty="0"/>
              <a:t> </a:t>
            </a:r>
            <a:r>
              <a:rPr lang="en-US" dirty="0" err="1"/>
              <a:t>populasjonene</a:t>
            </a:r>
            <a:r>
              <a:rPr lang="en-US" dirty="0"/>
              <a:t> (steady state)</a:t>
            </a:r>
          </a:p>
          <a:p>
            <a:endParaRPr lang="en-US" dirty="0"/>
          </a:p>
          <a:p>
            <a:endParaRPr lang="en-US" dirty="0"/>
          </a:p>
          <a:p>
            <a:r>
              <a:rPr lang="en-US" dirty="0"/>
              <a:t>Einstein </a:t>
            </a:r>
            <a:r>
              <a:rPr lang="en-US" dirty="0" err="1"/>
              <a:t>viste</a:t>
            </a:r>
            <a:r>
              <a:rPr lang="en-US" dirty="0"/>
              <a:t> (</a:t>
            </a:r>
            <a:r>
              <a:rPr lang="en-US" dirty="0" err="1"/>
              <a:t>kan</a:t>
            </a:r>
            <a:r>
              <a:rPr lang="en-US" dirty="0"/>
              <a:t> </a:t>
            </a:r>
            <a:r>
              <a:rPr lang="en-US" dirty="0" err="1"/>
              <a:t>også</a:t>
            </a:r>
            <a:r>
              <a:rPr lang="en-US" dirty="0"/>
              <a:t> </a:t>
            </a:r>
            <a:r>
              <a:rPr lang="en-US" dirty="0" err="1"/>
              <a:t>fåes</a:t>
            </a:r>
            <a:r>
              <a:rPr lang="en-US" dirty="0"/>
              <a:t> </a:t>
            </a:r>
            <a:r>
              <a:rPr lang="en-US" dirty="0" err="1"/>
              <a:t>fra</a:t>
            </a:r>
            <a:r>
              <a:rPr lang="en-US" dirty="0"/>
              <a:t> </a:t>
            </a:r>
            <a:r>
              <a:rPr lang="en-US" dirty="0" err="1"/>
              <a:t>tidsavhengig</a:t>
            </a:r>
            <a:r>
              <a:rPr lang="en-US" dirty="0"/>
              <a:t> SL):</a:t>
            </a:r>
          </a:p>
          <a:p>
            <a:pPr marL="457223" lvl="1" indent="0">
              <a:buNone/>
            </a:pPr>
            <a:br>
              <a:rPr lang="en-US" i="1" dirty="0"/>
            </a:br>
            <a:r>
              <a:rPr lang="en-US" i="1" dirty="0"/>
              <a:t>B</a:t>
            </a:r>
            <a:r>
              <a:rPr lang="en-US" baseline="-25000" dirty="0"/>
              <a:t>12</a:t>
            </a:r>
            <a:r>
              <a:rPr lang="en-US" dirty="0"/>
              <a:t> = </a:t>
            </a:r>
            <a:r>
              <a:rPr lang="en-US" i="1" dirty="0"/>
              <a:t>B</a:t>
            </a:r>
            <a:r>
              <a:rPr lang="en-US" baseline="-25000" dirty="0"/>
              <a:t>21</a:t>
            </a:r>
          </a:p>
          <a:p>
            <a:pPr lvl="1"/>
            <a:endParaRPr lang="en-US" baseline="-25000" dirty="0"/>
          </a:p>
          <a:p>
            <a:r>
              <a:rPr lang="en-US" dirty="0"/>
              <a:t>Ved </a:t>
            </a:r>
            <a:r>
              <a:rPr lang="en-US" dirty="0" err="1"/>
              <a:t>å</a:t>
            </a:r>
            <a:r>
              <a:rPr lang="en-US" dirty="0"/>
              <a:t> anta </a:t>
            </a:r>
            <a:r>
              <a:rPr lang="en-US" dirty="0" err="1"/>
              <a:t>Plancks</a:t>
            </a:r>
            <a:r>
              <a:rPr lang="en-US" dirty="0"/>
              <a:t> </a:t>
            </a:r>
            <a:r>
              <a:rPr lang="en-US" dirty="0" err="1"/>
              <a:t>lov</a:t>
            </a:r>
            <a:r>
              <a:rPr lang="en-US" dirty="0"/>
              <a:t> </a:t>
            </a:r>
            <a:r>
              <a:rPr lang="en-US" dirty="0" err="1"/>
              <a:t>fant</a:t>
            </a:r>
            <a:r>
              <a:rPr lang="en-US" dirty="0"/>
              <a:t> Einstein </a:t>
            </a:r>
            <a:r>
              <a:rPr lang="en-US" dirty="0" err="1"/>
              <a:t>relasjonen</a:t>
            </a:r>
            <a:endParaRPr lang="en-US" dirty="0"/>
          </a:p>
          <a:p>
            <a:endParaRPr lang="en-US" dirty="0"/>
          </a:p>
          <a:p>
            <a:pPr marL="0" indent="0">
              <a:buNone/>
            </a:pPr>
            <a:endParaRPr lang="en-US" dirty="0"/>
          </a:p>
          <a:p>
            <a:r>
              <a:rPr lang="en-US" dirty="0"/>
              <a:t>En </a:t>
            </a:r>
            <a:r>
              <a:rPr lang="en-US" dirty="0" err="1"/>
              <a:t>kan</a:t>
            </a:r>
            <a:r>
              <a:rPr lang="en-US" dirty="0"/>
              <a:t> </a:t>
            </a:r>
            <a:r>
              <a:rPr lang="en-US" dirty="0" err="1"/>
              <a:t>også</a:t>
            </a:r>
            <a:r>
              <a:rPr lang="en-US" dirty="0"/>
              <a:t> vise </a:t>
            </a:r>
            <a:r>
              <a:rPr lang="en-US" dirty="0" err="1"/>
              <a:t>dette</a:t>
            </a:r>
            <a:r>
              <a:rPr lang="en-US" dirty="0"/>
              <a:t> </a:t>
            </a:r>
            <a:r>
              <a:rPr lang="en-US" dirty="0" err="1"/>
              <a:t>direkte</a:t>
            </a:r>
            <a:r>
              <a:rPr lang="en-US" dirty="0"/>
              <a:t> </a:t>
            </a:r>
            <a:r>
              <a:rPr lang="en-US" dirty="0" err="1"/>
              <a:t>fra</a:t>
            </a:r>
            <a:r>
              <a:rPr lang="en-US" dirty="0"/>
              <a:t> </a:t>
            </a:r>
            <a:r>
              <a:rPr lang="en-US" dirty="0" err="1"/>
              <a:t>kvantefeltteori</a:t>
            </a:r>
            <a:r>
              <a:rPr lang="en-US" dirty="0"/>
              <a:t>!</a:t>
            </a:r>
          </a:p>
          <a:p>
            <a:endParaRPr lang="en-US" dirty="0"/>
          </a:p>
        </p:txBody>
      </p:sp>
      <p:pic>
        <p:nvPicPr>
          <p:cNvPr id="4" name="Picture 3">
            <a:extLst>
              <a:ext uri="{FF2B5EF4-FFF2-40B4-BE49-F238E27FC236}">
                <a16:creationId xmlns:a16="http://schemas.microsoft.com/office/drawing/2014/main" id="{D6D06854-04B9-F438-D0C1-DE655CA57511}"/>
              </a:ext>
            </a:extLst>
          </p:cNvPr>
          <p:cNvPicPr>
            <a:picLocks noChangeAspect="1"/>
          </p:cNvPicPr>
          <p:nvPr/>
        </p:nvPicPr>
        <p:blipFill>
          <a:blip r:embed="rId2"/>
          <a:stretch>
            <a:fillRect/>
          </a:stretch>
        </p:blipFill>
        <p:spPr>
          <a:xfrm>
            <a:off x="2067912" y="4923143"/>
            <a:ext cx="1993900" cy="723900"/>
          </a:xfrm>
          <a:prstGeom prst="rect">
            <a:avLst/>
          </a:prstGeom>
        </p:spPr>
      </p:pic>
      <p:pic>
        <p:nvPicPr>
          <p:cNvPr id="5" name="Picture 4">
            <a:extLst>
              <a:ext uri="{FF2B5EF4-FFF2-40B4-BE49-F238E27FC236}">
                <a16:creationId xmlns:a16="http://schemas.microsoft.com/office/drawing/2014/main" id="{F9284CED-0591-4456-8857-E41212190902}"/>
              </a:ext>
            </a:extLst>
          </p:cNvPr>
          <p:cNvPicPr>
            <a:picLocks noChangeAspect="1"/>
          </p:cNvPicPr>
          <p:nvPr/>
        </p:nvPicPr>
        <p:blipFill>
          <a:blip r:embed="rId3"/>
          <a:stretch>
            <a:fillRect/>
          </a:stretch>
        </p:blipFill>
        <p:spPr>
          <a:xfrm>
            <a:off x="4655988" y="1864595"/>
            <a:ext cx="4051300" cy="279400"/>
          </a:xfrm>
          <a:prstGeom prst="rect">
            <a:avLst/>
          </a:prstGeom>
        </p:spPr>
      </p:pic>
      <p:pic>
        <p:nvPicPr>
          <p:cNvPr id="6" name="Picture 5">
            <a:extLst>
              <a:ext uri="{FF2B5EF4-FFF2-40B4-BE49-F238E27FC236}">
                <a16:creationId xmlns:a16="http://schemas.microsoft.com/office/drawing/2014/main" id="{E4152E47-0FA9-416A-6ED7-7B07E07AC0BD}"/>
              </a:ext>
            </a:extLst>
          </p:cNvPr>
          <p:cNvPicPr>
            <a:picLocks noChangeAspect="1"/>
          </p:cNvPicPr>
          <p:nvPr/>
        </p:nvPicPr>
        <p:blipFill>
          <a:blip r:embed="rId4"/>
          <a:stretch>
            <a:fillRect/>
          </a:stretch>
        </p:blipFill>
        <p:spPr>
          <a:xfrm>
            <a:off x="1649121" y="1661395"/>
            <a:ext cx="2197100" cy="685800"/>
          </a:xfrm>
          <a:prstGeom prst="rect">
            <a:avLst/>
          </a:prstGeom>
        </p:spPr>
      </p:pic>
    </p:spTree>
    <p:extLst>
      <p:ext uri="{BB962C8B-B14F-4D97-AF65-F5344CB8AC3E}">
        <p14:creationId xmlns:p14="http://schemas.microsoft.com/office/powerpoint/2010/main" val="386951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Vibrasjonsspektroskopi</a:t>
            </a:r>
            <a:br>
              <a:rPr lang="en-US" dirty="0"/>
            </a:br>
            <a:r>
              <a:rPr lang="en-US" dirty="0"/>
              <a:t>(IR-</a:t>
            </a:r>
            <a:r>
              <a:rPr lang="en-US" dirty="0" err="1"/>
              <a:t>spektroskopi</a:t>
            </a:r>
            <a:r>
              <a:rPr lang="en-US" dirty="0"/>
              <a:t>)</a:t>
            </a:r>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83392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7618-93BA-30F8-00B6-E6C9AFF1AE7B}"/>
              </a:ext>
            </a:extLst>
          </p:cNvPr>
          <p:cNvSpPr>
            <a:spLocks noGrp="1"/>
          </p:cNvSpPr>
          <p:nvPr>
            <p:ph type="title"/>
          </p:nvPr>
        </p:nvSpPr>
        <p:spPr/>
        <p:txBody>
          <a:bodyPr/>
          <a:lstStyle/>
          <a:p>
            <a:r>
              <a:rPr lang="en-US" dirty="0"/>
              <a:t>To </a:t>
            </a:r>
            <a:r>
              <a:rPr lang="en-US" dirty="0" err="1"/>
              <a:t>grunner</a:t>
            </a:r>
            <a:r>
              <a:rPr lang="en-US" dirty="0"/>
              <a:t> </a:t>
            </a:r>
            <a:r>
              <a:rPr lang="en-US" dirty="0" err="1"/>
              <a:t>til</a:t>
            </a:r>
            <a:r>
              <a:rPr lang="en-US" dirty="0"/>
              <a:t> at </a:t>
            </a:r>
            <a:r>
              <a:rPr lang="en-US" dirty="0" err="1"/>
              <a:t>vibrasjonsspektroskopi</a:t>
            </a:r>
            <a:r>
              <a:rPr lang="en-US" dirty="0"/>
              <a:t> </a:t>
            </a:r>
            <a:r>
              <a:rPr lang="en-US" dirty="0" err="1"/>
              <a:t>har</a:t>
            </a:r>
            <a:r>
              <a:rPr lang="en-US" dirty="0"/>
              <a:t> </a:t>
            </a:r>
            <a:r>
              <a:rPr lang="en-US" dirty="0" err="1"/>
              <a:t>blitt</a:t>
            </a:r>
            <a:r>
              <a:rPr lang="en-US" dirty="0"/>
              <a:t> </a:t>
            </a:r>
            <a:r>
              <a:rPr lang="en-US" dirty="0" err="1"/>
              <a:t>så</a:t>
            </a:r>
            <a:r>
              <a:rPr lang="en-US" dirty="0"/>
              <a:t> </a:t>
            </a:r>
            <a:r>
              <a:rPr lang="en-US" dirty="0" err="1"/>
              <a:t>nyttig</a:t>
            </a:r>
            <a:endParaRPr lang="en-US" dirty="0"/>
          </a:p>
        </p:txBody>
      </p:sp>
      <p:sp>
        <p:nvSpPr>
          <p:cNvPr id="3" name="Content Placeholder 2">
            <a:extLst>
              <a:ext uri="{FF2B5EF4-FFF2-40B4-BE49-F238E27FC236}">
                <a16:creationId xmlns:a16="http://schemas.microsoft.com/office/drawing/2014/main" id="{AEABF062-BE36-0001-102C-081DB5F3B208}"/>
              </a:ext>
            </a:extLst>
          </p:cNvPr>
          <p:cNvSpPr>
            <a:spLocks noGrp="1"/>
          </p:cNvSpPr>
          <p:nvPr>
            <p:ph sz="half" idx="30"/>
          </p:nvPr>
        </p:nvSpPr>
        <p:spPr/>
        <p:txBody>
          <a:bodyPr/>
          <a:lstStyle/>
          <a:p>
            <a:pPr marL="457200" indent="-457200">
              <a:buFont typeface="+mj-lt"/>
              <a:buAutoNum type="arabicPeriod"/>
            </a:pPr>
            <a:r>
              <a:rPr lang="en-US" dirty="0" err="1"/>
              <a:t>Vibrasjonsfrekvensene</a:t>
            </a:r>
            <a:r>
              <a:rPr lang="en-US" dirty="0"/>
              <a:t> </a:t>
            </a:r>
            <a:r>
              <a:rPr lang="en-US" dirty="0" err="1"/>
              <a:t>primært</a:t>
            </a:r>
            <a:r>
              <a:rPr lang="en-US" dirty="0"/>
              <a:t> </a:t>
            </a:r>
            <a:r>
              <a:rPr lang="en-US" dirty="0" err="1"/>
              <a:t>avhengig</a:t>
            </a:r>
            <a:r>
              <a:rPr lang="en-US" dirty="0"/>
              <a:t> av </a:t>
            </a:r>
            <a:r>
              <a:rPr lang="en-US" u="sng" dirty="0" err="1"/>
              <a:t>identiteten</a:t>
            </a:r>
            <a:r>
              <a:rPr lang="en-US" u="sng" dirty="0"/>
              <a:t> </a:t>
            </a:r>
            <a:r>
              <a:rPr lang="en-US" u="sng" dirty="0" err="1"/>
              <a:t>til</a:t>
            </a:r>
            <a:r>
              <a:rPr lang="en-US" u="sng" dirty="0"/>
              <a:t> par </a:t>
            </a:r>
            <a:r>
              <a:rPr lang="en-US" u="sng" dirty="0" err="1"/>
              <a:t>eller</a:t>
            </a:r>
            <a:r>
              <a:rPr lang="en-US" u="sng" dirty="0"/>
              <a:t> </a:t>
            </a:r>
            <a:r>
              <a:rPr lang="en-US" u="sng" dirty="0" err="1"/>
              <a:t>små</a:t>
            </a:r>
            <a:r>
              <a:rPr lang="en-US" u="sng" dirty="0"/>
              <a:t> </a:t>
            </a:r>
            <a:r>
              <a:rPr lang="en-US" u="sng" dirty="0" err="1"/>
              <a:t>grupper</a:t>
            </a:r>
            <a:r>
              <a:rPr lang="en-US" u="sng" dirty="0"/>
              <a:t> av </a:t>
            </a:r>
            <a:r>
              <a:rPr lang="en-US" u="sng" dirty="0" err="1"/>
              <a:t>atomer</a:t>
            </a:r>
            <a:endParaRPr lang="en-US" u="sng" dirty="0"/>
          </a:p>
          <a:p>
            <a:pPr marL="1017596" lvl="1" indent="-457200"/>
            <a:r>
              <a:rPr lang="en-US" i="1" u="sng" dirty="0" err="1"/>
              <a:t>Gruppefrekvenser</a:t>
            </a:r>
            <a:endParaRPr lang="en-US" i="1" u="sng" dirty="0"/>
          </a:p>
          <a:p>
            <a:pPr marL="457200" indent="-457200">
              <a:buFont typeface="+mj-lt"/>
              <a:buAutoNum type="arabicPeriod"/>
            </a:pPr>
            <a:r>
              <a:rPr lang="en-US" dirty="0"/>
              <a:t>Det er bare 1 </a:t>
            </a:r>
            <a:r>
              <a:rPr lang="en-US" dirty="0" err="1"/>
              <a:t>observerbar</a:t>
            </a:r>
            <a:r>
              <a:rPr lang="en-US" dirty="0"/>
              <a:t> </a:t>
            </a:r>
            <a:r>
              <a:rPr lang="en-US" dirty="0" err="1"/>
              <a:t>frekvens</a:t>
            </a:r>
            <a:r>
              <a:rPr lang="en-US" dirty="0"/>
              <a:t> av </a:t>
            </a:r>
            <a:r>
              <a:rPr lang="en-US" dirty="0" err="1"/>
              <a:t>nevneverdig</a:t>
            </a:r>
            <a:r>
              <a:rPr lang="en-US" dirty="0"/>
              <a:t> </a:t>
            </a:r>
            <a:r>
              <a:rPr lang="en-US" dirty="0" err="1"/>
              <a:t>størrelse</a:t>
            </a:r>
            <a:r>
              <a:rPr lang="en-US" dirty="0"/>
              <a:t> </a:t>
            </a:r>
            <a:r>
              <a:rPr lang="en-US" dirty="0" err="1"/>
              <a:t>assosiert</a:t>
            </a:r>
            <a:r>
              <a:rPr lang="en-US" dirty="0"/>
              <a:t> med </a:t>
            </a:r>
            <a:r>
              <a:rPr lang="en-US" dirty="0" err="1"/>
              <a:t>hver</a:t>
            </a:r>
            <a:r>
              <a:rPr lang="en-US" dirty="0"/>
              <a:t> </a:t>
            </a:r>
            <a:r>
              <a:rPr lang="en-US" dirty="0" err="1"/>
              <a:t>vibrasjonsmode</a:t>
            </a:r>
            <a:endParaRPr lang="en-US" dirty="0"/>
          </a:p>
          <a:p>
            <a:pPr marL="1017596" lvl="1" indent="-457200"/>
            <a:r>
              <a:rPr lang="en-US" dirty="0"/>
              <a:t>Fra </a:t>
            </a:r>
            <a:r>
              <a:rPr lang="en-US" dirty="0" err="1"/>
              <a:t>seleksjonsregler</a:t>
            </a:r>
            <a:r>
              <a:rPr lang="en-US" dirty="0"/>
              <a:t> </a:t>
            </a:r>
            <a:r>
              <a:rPr lang="en-US" dirty="0" err="1"/>
              <a:t>og</a:t>
            </a:r>
            <a:r>
              <a:rPr lang="en-US" dirty="0"/>
              <a:t> Boltzmann-</a:t>
            </a:r>
            <a:r>
              <a:rPr lang="en-US" dirty="0" err="1"/>
              <a:t>fordelingen</a:t>
            </a:r>
            <a:endParaRPr lang="en-US" dirty="0"/>
          </a:p>
          <a:p>
            <a:r>
              <a:rPr lang="en-US" dirty="0" err="1"/>
              <a:t>Vibrasjonsspektroskopi</a:t>
            </a:r>
            <a:r>
              <a:rPr lang="en-US" dirty="0"/>
              <a:t> lar </a:t>
            </a:r>
            <a:r>
              <a:rPr lang="en-US" dirty="0" err="1"/>
              <a:t>oss</a:t>
            </a:r>
            <a:r>
              <a:rPr lang="en-US" dirty="0"/>
              <a:t> - </a:t>
            </a:r>
            <a:r>
              <a:rPr lang="en-US" dirty="0" err="1"/>
              <a:t>feks</a:t>
            </a:r>
            <a:r>
              <a:rPr lang="en-US" dirty="0"/>
              <a:t>:</a:t>
            </a:r>
          </a:p>
          <a:p>
            <a:pPr lvl="1"/>
            <a:r>
              <a:rPr lang="en-US" dirty="0" err="1"/>
              <a:t>Identifisere</a:t>
            </a:r>
            <a:r>
              <a:rPr lang="en-US" dirty="0"/>
              <a:t> </a:t>
            </a:r>
            <a:r>
              <a:rPr lang="en-US" dirty="0" err="1"/>
              <a:t>funksjonelle</a:t>
            </a:r>
            <a:r>
              <a:rPr lang="en-US" dirty="0"/>
              <a:t> </a:t>
            </a:r>
            <a:r>
              <a:rPr lang="en-US" dirty="0" err="1"/>
              <a:t>gruppers</a:t>
            </a:r>
            <a:r>
              <a:rPr lang="en-US" dirty="0"/>
              <a:t> </a:t>
            </a:r>
            <a:r>
              <a:rPr lang="en-US" dirty="0" err="1"/>
              <a:t>tilstedeværelsre</a:t>
            </a:r>
            <a:endParaRPr lang="en-US" dirty="0"/>
          </a:p>
          <a:p>
            <a:pPr lvl="1"/>
            <a:r>
              <a:rPr lang="en-US" dirty="0" err="1"/>
              <a:t>Analysere</a:t>
            </a:r>
            <a:r>
              <a:rPr lang="en-US" dirty="0"/>
              <a:t> </a:t>
            </a:r>
            <a:r>
              <a:rPr lang="en-US" dirty="0" err="1"/>
              <a:t>molekylgeometri</a:t>
            </a:r>
            <a:endParaRPr lang="en-US" dirty="0"/>
          </a:p>
        </p:txBody>
      </p:sp>
    </p:spTree>
    <p:extLst>
      <p:ext uri="{BB962C8B-B14F-4D97-AF65-F5344CB8AC3E}">
        <p14:creationId xmlns:p14="http://schemas.microsoft.com/office/powerpoint/2010/main" val="4219206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1D238A-CA87-DB2C-1D0A-E996769C8327}"/>
              </a:ext>
            </a:extLst>
          </p:cNvPr>
          <p:cNvSpPr>
            <a:spLocks noGrp="1"/>
          </p:cNvSpPr>
          <p:nvPr>
            <p:ph type="title"/>
          </p:nvPr>
        </p:nvSpPr>
        <p:spPr/>
        <p:txBody>
          <a:bodyPr/>
          <a:lstStyle/>
          <a:p>
            <a:r>
              <a:rPr lang="en-US" dirty="0" err="1"/>
              <a:t>Harmonisk</a:t>
            </a:r>
            <a:r>
              <a:rPr lang="en-US" dirty="0"/>
              <a:t> oscillator</a:t>
            </a:r>
          </a:p>
        </p:txBody>
      </p:sp>
      <p:sp>
        <p:nvSpPr>
          <p:cNvPr id="9" name="Content Placeholder 8">
            <a:extLst>
              <a:ext uri="{FF2B5EF4-FFF2-40B4-BE49-F238E27FC236}">
                <a16:creationId xmlns:a16="http://schemas.microsoft.com/office/drawing/2014/main" id="{0E7C9FB3-4FC0-CA7D-2E61-501B3B6DA9E6}"/>
              </a:ext>
            </a:extLst>
          </p:cNvPr>
          <p:cNvSpPr>
            <a:spLocks noGrp="1"/>
          </p:cNvSpPr>
          <p:nvPr>
            <p:ph sz="half" idx="30"/>
          </p:nvPr>
        </p:nvSpPr>
        <p:spPr/>
        <p:txBody>
          <a:bodyPr/>
          <a:lstStyle/>
          <a:p>
            <a:r>
              <a:rPr lang="en-US" dirty="0" err="1"/>
              <a:t>Beskriver</a:t>
            </a:r>
            <a:r>
              <a:rPr lang="en-US" dirty="0"/>
              <a:t> </a:t>
            </a:r>
            <a:r>
              <a:rPr lang="en-US" dirty="0" err="1"/>
              <a:t>vibrasjonsbevegelse</a:t>
            </a:r>
            <a:r>
              <a:rPr lang="en-US" dirty="0"/>
              <a:t> med </a:t>
            </a:r>
            <a:r>
              <a:rPr lang="en-US" dirty="0" err="1"/>
              <a:t>konstant</a:t>
            </a:r>
            <a:r>
              <a:rPr lang="en-US" dirty="0"/>
              <a:t> </a:t>
            </a:r>
            <a:r>
              <a:rPr lang="en-US" dirty="0" err="1"/>
              <a:t>frekvens</a:t>
            </a:r>
            <a:endParaRPr lang="en-US" dirty="0"/>
          </a:p>
          <a:p>
            <a:pPr lvl="1"/>
            <a:r>
              <a:rPr lang="en-US" dirty="0" err="1"/>
              <a:t>Klassisk</a:t>
            </a:r>
            <a:r>
              <a:rPr lang="en-US" dirty="0"/>
              <a:t>:</a:t>
            </a:r>
          </a:p>
          <a:p>
            <a:pPr lvl="1"/>
            <a:endParaRPr lang="en-US" dirty="0"/>
          </a:p>
          <a:p>
            <a:pPr lvl="1"/>
            <a:endParaRPr lang="en-US" dirty="0"/>
          </a:p>
          <a:p>
            <a:endParaRPr lang="en-US" dirty="0"/>
          </a:p>
          <a:p>
            <a:r>
              <a:rPr lang="en-US" dirty="0" err="1"/>
              <a:t>Kvantemekanisk</a:t>
            </a:r>
            <a:r>
              <a:rPr lang="en-US" dirty="0"/>
              <a:t> </a:t>
            </a:r>
          </a:p>
          <a:p>
            <a:pPr lvl="1"/>
            <a:endParaRPr lang="en-US" dirty="0"/>
          </a:p>
        </p:txBody>
      </p:sp>
      <p:sp>
        <p:nvSpPr>
          <p:cNvPr id="7" name="Slide Number Placeholder 6">
            <a:extLst>
              <a:ext uri="{FF2B5EF4-FFF2-40B4-BE49-F238E27FC236}">
                <a16:creationId xmlns:a16="http://schemas.microsoft.com/office/drawing/2014/main" id="{B9EEE4A7-A2EE-7A25-FAA6-7E02E86684D8}"/>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4</a:t>
            </a:fld>
            <a:endParaRPr lang="en-US" dirty="0"/>
          </a:p>
        </p:txBody>
      </p:sp>
      <p:pic>
        <p:nvPicPr>
          <p:cNvPr id="1026" name="Picture 2">
            <a:extLst>
              <a:ext uri="{FF2B5EF4-FFF2-40B4-BE49-F238E27FC236}">
                <a16:creationId xmlns:a16="http://schemas.microsoft.com/office/drawing/2014/main" id="{23CD0AB2-D372-FCE6-5224-01669CC2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4243" y="648586"/>
            <a:ext cx="13081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0BE07EA-C037-5DEB-C7EB-561D40CCD9C8}"/>
              </a:ext>
            </a:extLst>
          </p:cNvPr>
          <p:cNvPicPr>
            <a:picLocks noChangeAspect="1"/>
          </p:cNvPicPr>
          <p:nvPr/>
        </p:nvPicPr>
        <p:blipFill>
          <a:blip r:embed="rId3"/>
          <a:stretch>
            <a:fillRect/>
          </a:stretch>
        </p:blipFill>
        <p:spPr>
          <a:xfrm>
            <a:off x="5267990" y="4324943"/>
            <a:ext cx="2362200" cy="342900"/>
          </a:xfrm>
          <a:prstGeom prst="rect">
            <a:avLst/>
          </a:prstGeom>
        </p:spPr>
      </p:pic>
      <p:pic>
        <p:nvPicPr>
          <p:cNvPr id="14" name="Picture 13">
            <a:extLst>
              <a:ext uri="{FF2B5EF4-FFF2-40B4-BE49-F238E27FC236}">
                <a16:creationId xmlns:a16="http://schemas.microsoft.com/office/drawing/2014/main" id="{04A4E0E6-C921-9429-EC39-23BC9AFE9CF9}"/>
              </a:ext>
            </a:extLst>
          </p:cNvPr>
          <p:cNvPicPr>
            <a:picLocks noChangeAspect="1"/>
          </p:cNvPicPr>
          <p:nvPr/>
        </p:nvPicPr>
        <p:blipFill>
          <a:blip r:embed="rId4"/>
          <a:stretch>
            <a:fillRect/>
          </a:stretch>
        </p:blipFill>
        <p:spPr>
          <a:xfrm>
            <a:off x="2232690" y="5173591"/>
            <a:ext cx="4216400" cy="774700"/>
          </a:xfrm>
          <a:prstGeom prst="rect">
            <a:avLst/>
          </a:prstGeom>
        </p:spPr>
      </p:pic>
      <p:pic>
        <p:nvPicPr>
          <p:cNvPr id="15" name="Picture 14">
            <a:extLst>
              <a:ext uri="{FF2B5EF4-FFF2-40B4-BE49-F238E27FC236}">
                <a16:creationId xmlns:a16="http://schemas.microsoft.com/office/drawing/2014/main" id="{924A63FF-40A5-9B56-D4C3-C8253DD63B85}"/>
              </a:ext>
            </a:extLst>
          </p:cNvPr>
          <p:cNvPicPr>
            <a:picLocks noChangeAspect="1"/>
          </p:cNvPicPr>
          <p:nvPr/>
        </p:nvPicPr>
        <p:blipFill>
          <a:blip r:embed="rId5"/>
          <a:stretch>
            <a:fillRect/>
          </a:stretch>
        </p:blipFill>
        <p:spPr>
          <a:xfrm>
            <a:off x="1581196" y="2091518"/>
            <a:ext cx="3009900" cy="698500"/>
          </a:xfrm>
          <a:prstGeom prst="rect">
            <a:avLst/>
          </a:prstGeom>
        </p:spPr>
      </p:pic>
      <p:pic>
        <p:nvPicPr>
          <p:cNvPr id="16" name="Picture 15">
            <a:extLst>
              <a:ext uri="{FF2B5EF4-FFF2-40B4-BE49-F238E27FC236}">
                <a16:creationId xmlns:a16="http://schemas.microsoft.com/office/drawing/2014/main" id="{7D4855EE-A59D-A3FF-F11C-B5E9FFF131A0}"/>
              </a:ext>
            </a:extLst>
          </p:cNvPr>
          <p:cNvPicPr>
            <a:picLocks noChangeAspect="1"/>
          </p:cNvPicPr>
          <p:nvPr/>
        </p:nvPicPr>
        <p:blipFill>
          <a:blip r:embed="rId6"/>
          <a:stretch>
            <a:fillRect/>
          </a:stretch>
        </p:blipFill>
        <p:spPr>
          <a:xfrm>
            <a:off x="5028096" y="1977218"/>
            <a:ext cx="5080000" cy="927100"/>
          </a:xfrm>
          <a:prstGeom prst="rect">
            <a:avLst/>
          </a:prstGeom>
        </p:spPr>
      </p:pic>
      <p:pic>
        <p:nvPicPr>
          <p:cNvPr id="17" name="Picture 16">
            <a:extLst>
              <a:ext uri="{FF2B5EF4-FFF2-40B4-BE49-F238E27FC236}">
                <a16:creationId xmlns:a16="http://schemas.microsoft.com/office/drawing/2014/main" id="{50F23D6C-8822-A34A-7154-57C97FBBFD93}"/>
              </a:ext>
            </a:extLst>
          </p:cNvPr>
          <p:cNvPicPr>
            <a:picLocks noChangeAspect="1"/>
          </p:cNvPicPr>
          <p:nvPr/>
        </p:nvPicPr>
        <p:blipFill>
          <a:blip r:embed="rId7"/>
          <a:stretch>
            <a:fillRect/>
          </a:stretch>
        </p:blipFill>
        <p:spPr>
          <a:xfrm>
            <a:off x="1860596" y="4121743"/>
            <a:ext cx="2730500" cy="749300"/>
          </a:xfrm>
          <a:prstGeom prst="rect">
            <a:avLst/>
          </a:prstGeom>
        </p:spPr>
      </p:pic>
    </p:spTree>
    <p:extLst>
      <p:ext uri="{BB962C8B-B14F-4D97-AF65-F5344CB8AC3E}">
        <p14:creationId xmlns:p14="http://schemas.microsoft.com/office/powerpoint/2010/main" val="2232745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B867-CA88-202F-AE9F-6636274A03D3}"/>
              </a:ext>
            </a:extLst>
          </p:cNvPr>
          <p:cNvSpPr>
            <a:spLocks noGrp="1"/>
          </p:cNvSpPr>
          <p:nvPr>
            <p:ph type="title"/>
          </p:nvPr>
        </p:nvSpPr>
        <p:spPr/>
        <p:txBody>
          <a:bodyPr/>
          <a:lstStyle/>
          <a:p>
            <a:r>
              <a:rPr lang="en-US" dirty="0" err="1"/>
              <a:t>Karakteristiske</a:t>
            </a:r>
            <a:r>
              <a:rPr lang="en-US" dirty="0"/>
              <a:t> </a:t>
            </a:r>
            <a:r>
              <a:rPr lang="en-US" dirty="0" err="1"/>
              <a:t>vibrasjonelle</a:t>
            </a:r>
            <a:r>
              <a:rPr lang="en-US" dirty="0"/>
              <a:t> moder</a:t>
            </a:r>
          </a:p>
        </p:txBody>
      </p:sp>
      <p:pic>
        <p:nvPicPr>
          <p:cNvPr id="3074" name="Picture 2">
            <a:extLst>
              <a:ext uri="{FF2B5EF4-FFF2-40B4-BE49-F238E27FC236}">
                <a16:creationId xmlns:a16="http://schemas.microsoft.com/office/drawing/2014/main" id="{55F89C46-ABC9-24F1-72DC-FEEFED6E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94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71FD1A-0822-F2B9-5084-A32729C29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1"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BC946FC-6A6F-1391-29D5-716AE8084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472" y="777789"/>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BC5B027-3D00-D387-A7F9-F2A840BB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94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E8189A3-7ADB-452F-67B7-A1F654DDE8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0"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FE893E2-5FB7-781E-547C-AA4E8F0277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472" y="3543418"/>
            <a:ext cx="2667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246D2-43E0-9A56-944F-9127075D39CF}"/>
              </a:ext>
            </a:extLst>
          </p:cNvPr>
          <p:cNvSpPr txBox="1"/>
          <p:nvPr/>
        </p:nvSpPr>
        <p:spPr>
          <a:xfrm>
            <a:off x="987942" y="2914473"/>
            <a:ext cx="2667000" cy="400110"/>
          </a:xfrm>
          <a:prstGeom prst="rect">
            <a:avLst/>
          </a:prstGeom>
          <a:noFill/>
        </p:spPr>
        <p:txBody>
          <a:bodyPr wrap="square" rtlCol="0">
            <a:spAutoFit/>
          </a:bodyPr>
          <a:lstStyle/>
          <a:p>
            <a:pPr algn="ctr"/>
            <a:r>
              <a:rPr lang="en-US" sz="2000" dirty="0" err="1"/>
              <a:t>Symmetrisk</a:t>
            </a:r>
            <a:r>
              <a:rPr lang="en-US" sz="2000" dirty="0"/>
              <a:t> </a:t>
            </a:r>
            <a:r>
              <a:rPr lang="en-US" sz="2000" dirty="0" err="1"/>
              <a:t>strekk</a:t>
            </a:r>
            <a:endParaRPr lang="en-US" sz="2000" dirty="0"/>
          </a:p>
        </p:txBody>
      </p:sp>
      <p:sp>
        <p:nvSpPr>
          <p:cNvPr id="7" name="TextBox 6">
            <a:extLst>
              <a:ext uri="{FF2B5EF4-FFF2-40B4-BE49-F238E27FC236}">
                <a16:creationId xmlns:a16="http://schemas.microsoft.com/office/drawing/2014/main" id="{F88DFE43-A691-5599-E027-FCCA698897C9}"/>
              </a:ext>
            </a:extLst>
          </p:cNvPr>
          <p:cNvSpPr txBox="1"/>
          <p:nvPr/>
        </p:nvSpPr>
        <p:spPr>
          <a:xfrm>
            <a:off x="4762501" y="2914473"/>
            <a:ext cx="2667000" cy="400110"/>
          </a:xfrm>
          <a:prstGeom prst="rect">
            <a:avLst/>
          </a:prstGeom>
          <a:noFill/>
        </p:spPr>
        <p:txBody>
          <a:bodyPr wrap="square" rtlCol="0">
            <a:spAutoFit/>
          </a:bodyPr>
          <a:lstStyle/>
          <a:p>
            <a:pPr algn="ctr"/>
            <a:r>
              <a:rPr lang="en-US" sz="2000" dirty="0" err="1"/>
              <a:t>Asymmetrisk</a:t>
            </a:r>
            <a:r>
              <a:rPr lang="en-US" sz="2000" dirty="0"/>
              <a:t> </a:t>
            </a:r>
            <a:r>
              <a:rPr lang="en-US" sz="2000" dirty="0" err="1"/>
              <a:t>strekk</a:t>
            </a:r>
            <a:endParaRPr lang="en-US" sz="2000" dirty="0"/>
          </a:p>
        </p:txBody>
      </p:sp>
      <p:sp>
        <p:nvSpPr>
          <p:cNvPr id="8" name="TextBox 7">
            <a:extLst>
              <a:ext uri="{FF2B5EF4-FFF2-40B4-BE49-F238E27FC236}">
                <a16:creationId xmlns:a16="http://schemas.microsoft.com/office/drawing/2014/main" id="{1C797D38-D10C-76D0-030B-E01463661F86}"/>
              </a:ext>
            </a:extLst>
          </p:cNvPr>
          <p:cNvSpPr txBox="1"/>
          <p:nvPr/>
        </p:nvSpPr>
        <p:spPr>
          <a:xfrm>
            <a:off x="7888473" y="2914473"/>
            <a:ext cx="2667000" cy="400110"/>
          </a:xfrm>
          <a:prstGeom prst="rect">
            <a:avLst/>
          </a:prstGeom>
          <a:noFill/>
        </p:spPr>
        <p:txBody>
          <a:bodyPr wrap="square" rtlCol="0">
            <a:spAutoFit/>
          </a:bodyPr>
          <a:lstStyle/>
          <a:p>
            <a:pPr algn="ctr"/>
            <a:r>
              <a:rPr lang="en-US" sz="2000" dirty="0" err="1"/>
              <a:t>Vridning</a:t>
            </a:r>
            <a:endParaRPr lang="en-US" sz="2000" dirty="0"/>
          </a:p>
        </p:txBody>
      </p:sp>
      <p:sp>
        <p:nvSpPr>
          <p:cNvPr id="9" name="TextBox 8">
            <a:extLst>
              <a:ext uri="{FF2B5EF4-FFF2-40B4-BE49-F238E27FC236}">
                <a16:creationId xmlns:a16="http://schemas.microsoft.com/office/drawing/2014/main" id="{3B9747CE-5DE2-99A4-59A1-9E48FBD094D2}"/>
              </a:ext>
            </a:extLst>
          </p:cNvPr>
          <p:cNvSpPr txBox="1"/>
          <p:nvPr/>
        </p:nvSpPr>
        <p:spPr>
          <a:xfrm>
            <a:off x="1051737" y="5678938"/>
            <a:ext cx="2667000" cy="400110"/>
          </a:xfrm>
          <a:prstGeom prst="rect">
            <a:avLst/>
          </a:prstGeom>
          <a:noFill/>
        </p:spPr>
        <p:txBody>
          <a:bodyPr wrap="square" rtlCol="0">
            <a:spAutoFit/>
          </a:bodyPr>
          <a:lstStyle/>
          <a:p>
            <a:pPr algn="ctr"/>
            <a:r>
              <a:rPr lang="en-US" sz="2000" dirty="0" err="1"/>
              <a:t>Vagging</a:t>
            </a:r>
            <a:endParaRPr lang="en-US" sz="2000" dirty="0"/>
          </a:p>
        </p:txBody>
      </p:sp>
      <p:sp>
        <p:nvSpPr>
          <p:cNvPr id="10" name="TextBox 9">
            <a:extLst>
              <a:ext uri="{FF2B5EF4-FFF2-40B4-BE49-F238E27FC236}">
                <a16:creationId xmlns:a16="http://schemas.microsoft.com/office/drawing/2014/main" id="{7B98082B-4E2F-E303-AEF2-F6012B6085D4}"/>
              </a:ext>
            </a:extLst>
          </p:cNvPr>
          <p:cNvSpPr txBox="1"/>
          <p:nvPr/>
        </p:nvSpPr>
        <p:spPr>
          <a:xfrm>
            <a:off x="4762500" y="5678938"/>
            <a:ext cx="2667000" cy="400110"/>
          </a:xfrm>
          <a:prstGeom prst="rect">
            <a:avLst/>
          </a:prstGeom>
          <a:noFill/>
        </p:spPr>
        <p:txBody>
          <a:bodyPr wrap="square" rtlCol="0">
            <a:spAutoFit/>
          </a:bodyPr>
          <a:lstStyle/>
          <a:p>
            <a:pPr algn="ctr"/>
            <a:r>
              <a:rPr lang="en-US" sz="2000" dirty="0" err="1"/>
              <a:t>Saksebevegelse</a:t>
            </a:r>
            <a:endParaRPr lang="en-US" sz="2000" dirty="0"/>
          </a:p>
        </p:txBody>
      </p:sp>
      <p:sp>
        <p:nvSpPr>
          <p:cNvPr id="11" name="TextBox 10">
            <a:extLst>
              <a:ext uri="{FF2B5EF4-FFF2-40B4-BE49-F238E27FC236}">
                <a16:creationId xmlns:a16="http://schemas.microsoft.com/office/drawing/2014/main" id="{8F83F828-94E4-BD6F-4B7B-3B778A7868D3}"/>
              </a:ext>
            </a:extLst>
          </p:cNvPr>
          <p:cNvSpPr txBox="1"/>
          <p:nvPr/>
        </p:nvSpPr>
        <p:spPr>
          <a:xfrm>
            <a:off x="7962900" y="5678938"/>
            <a:ext cx="2667000" cy="400110"/>
          </a:xfrm>
          <a:prstGeom prst="rect">
            <a:avLst/>
          </a:prstGeom>
          <a:noFill/>
        </p:spPr>
        <p:txBody>
          <a:bodyPr wrap="square" rtlCol="0">
            <a:spAutoFit/>
          </a:bodyPr>
          <a:lstStyle/>
          <a:p>
            <a:pPr lvl="1" algn="ctr"/>
            <a:r>
              <a:rPr lang="en-US" sz="2000" dirty="0" err="1"/>
              <a:t>Vipping</a:t>
            </a:r>
            <a:endParaRPr lang="en-US" sz="2000" dirty="0"/>
          </a:p>
        </p:txBody>
      </p:sp>
      <p:sp>
        <p:nvSpPr>
          <p:cNvPr id="12" name="TextBox 11">
            <a:extLst>
              <a:ext uri="{FF2B5EF4-FFF2-40B4-BE49-F238E27FC236}">
                <a16:creationId xmlns:a16="http://schemas.microsoft.com/office/drawing/2014/main" id="{BF8B3004-8256-E9CE-0CFE-C3D0E7F88A19}"/>
              </a:ext>
            </a:extLst>
          </p:cNvPr>
          <p:cNvSpPr txBox="1"/>
          <p:nvPr/>
        </p:nvSpPr>
        <p:spPr>
          <a:xfrm>
            <a:off x="1469571" y="6449786"/>
            <a:ext cx="8654143" cy="369332"/>
          </a:xfrm>
          <a:prstGeom prst="rect">
            <a:avLst/>
          </a:prstGeom>
          <a:noFill/>
        </p:spPr>
        <p:txBody>
          <a:bodyPr wrap="square" rtlCol="0">
            <a:spAutoFit/>
          </a:bodyPr>
          <a:lstStyle/>
          <a:p>
            <a:r>
              <a:rPr lang="en-US" dirty="0">
                <a:hlinkClick r:id="rId8"/>
              </a:rPr>
              <a:t>https://chem.libretexts.org/Bookshelves/Physical_and_Theoretical_Chemistry_Textbook_Maps/Supplemental_Modules_(Physical_and_Theoretical_Chemistry)/Spectroscopy/Vibrational_Spectroscopy/Infrared_Spectroscopy/Infrared_Spectroscopy</a:t>
            </a:r>
            <a:r>
              <a:rPr lang="en-US" dirty="0"/>
              <a:t> </a:t>
            </a:r>
          </a:p>
        </p:txBody>
      </p:sp>
    </p:spTree>
    <p:extLst>
      <p:ext uri="{BB962C8B-B14F-4D97-AF65-F5344CB8AC3E}">
        <p14:creationId xmlns:p14="http://schemas.microsoft.com/office/powerpoint/2010/main" val="605287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CB85-7842-F722-0985-AC4DBC903DDA}"/>
              </a:ext>
            </a:extLst>
          </p:cNvPr>
          <p:cNvSpPr>
            <a:spLocks noGrp="1"/>
          </p:cNvSpPr>
          <p:nvPr>
            <p:ph type="title"/>
          </p:nvPr>
        </p:nvSpPr>
        <p:spPr/>
        <p:txBody>
          <a:bodyPr/>
          <a:lstStyle/>
          <a:p>
            <a:r>
              <a:rPr lang="en-US" dirty="0"/>
              <a:t>Eksempel</a:t>
            </a:r>
          </a:p>
        </p:txBody>
      </p:sp>
      <p:sp>
        <p:nvSpPr>
          <p:cNvPr id="3" name="Content Placeholder 2">
            <a:extLst>
              <a:ext uri="{FF2B5EF4-FFF2-40B4-BE49-F238E27FC236}">
                <a16:creationId xmlns:a16="http://schemas.microsoft.com/office/drawing/2014/main" id="{CA826B38-72DF-A84A-DC8B-3E5EB242B5B9}"/>
              </a:ext>
            </a:extLst>
          </p:cNvPr>
          <p:cNvSpPr>
            <a:spLocks noGrp="1"/>
          </p:cNvSpPr>
          <p:nvPr>
            <p:ph sz="half" idx="30"/>
          </p:nvPr>
        </p:nvSpPr>
        <p:spPr>
          <a:xfrm>
            <a:off x="380170" y="1083366"/>
            <a:ext cx="7317802" cy="4975236"/>
          </a:xfrm>
        </p:spPr>
        <p:txBody>
          <a:bodyPr/>
          <a:lstStyle/>
          <a:p>
            <a:r>
              <a:rPr lang="en-US" dirty="0" err="1"/>
              <a:t>På</a:t>
            </a:r>
            <a:r>
              <a:rPr lang="en-US" dirty="0"/>
              <a:t> ChemTube3D er det mange </a:t>
            </a:r>
            <a:r>
              <a:rPr lang="en-US" dirty="0" err="1"/>
              <a:t>flotte</a:t>
            </a:r>
            <a:r>
              <a:rPr lang="en-US" dirty="0"/>
              <a:t> </a:t>
            </a:r>
            <a:r>
              <a:rPr lang="en-US" dirty="0" err="1"/>
              <a:t>visualiseriner</a:t>
            </a:r>
            <a:r>
              <a:rPr lang="en-US" dirty="0"/>
              <a:t> av </a:t>
            </a:r>
            <a:r>
              <a:rPr lang="en-US" dirty="0" err="1"/>
              <a:t>molekylære</a:t>
            </a:r>
            <a:r>
              <a:rPr lang="en-US" dirty="0"/>
              <a:t> </a:t>
            </a:r>
            <a:r>
              <a:rPr lang="en-US" dirty="0" err="1"/>
              <a:t>vibrasjoner</a:t>
            </a:r>
            <a:endParaRPr lang="en-US" dirty="0"/>
          </a:p>
          <a:p>
            <a:r>
              <a:rPr lang="en-US" dirty="0"/>
              <a:t>Vi </a:t>
            </a:r>
            <a:r>
              <a:rPr lang="en-US" dirty="0" err="1"/>
              <a:t>skal</a:t>
            </a:r>
            <a:r>
              <a:rPr lang="en-US" dirty="0"/>
              <a:t> se </a:t>
            </a:r>
            <a:r>
              <a:rPr lang="en-US" dirty="0" err="1"/>
              <a:t>på</a:t>
            </a:r>
            <a:r>
              <a:rPr lang="en-US" dirty="0"/>
              <a:t> </a:t>
            </a:r>
            <a:r>
              <a:rPr lang="en-US" i="1" dirty="0"/>
              <a:t>vanillin</a:t>
            </a:r>
          </a:p>
          <a:p>
            <a:pPr lvl="1"/>
            <a:r>
              <a:rPr lang="en-US" dirty="0" err="1"/>
              <a:t>Aromatisk</a:t>
            </a:r>
            <a:r>
              <a:rPr lang="en-US" dirty="0"/>
              <a:t> </a:t>
            </a:r>
            <a:r>
              <a:rPr lang="en-US" dirty="0" err="1"/>
              <a:t>bestanddel</a:t>
            </a:r>
            <a:r>
              <a:rPr lang="en-US" dirty="0"/>
              <a:t> </a:t>
            </a:r>
            <a:r>
              <a:rPr lang="en-US" dirty="0" err="1"/>
              <a:t>i</a:t>
            </a:r>
            <a:r>
              <a:rPr lang="en-US" dirty="0"/>
              <a:t> </a:t>
            </a:r>
            <a:r>
              <a:rPr lang="en-US" dirty="0" err="1"/>
              <a:t>vanilje</a:t>
            </a:r>
            <a:endParaRPr lang="en-US" dirty="0"/>
          </a:p>
          <a:p>
            <a:pPr lvl="1"/>
            <a:r>
              <a:rPr lang="en-US" dirty="0" err="1"/>
              <a:t>Produseres</a:t>
            </a:r>
            <a:r>
              <a:rPr lang="en-US" dirty="0"/>
              <a:t> </a:t>
            </a:r>
            <a:r>
              <a:rPr lang="en-US" dirty="0" err="1"/>
              <a:t>i</a:t>
            </a:r>
            <a:r>
              <a:rPr lang="en-US" dirty="0"/>
              <a:t> store </a:t>
            </a:r>
            <a:r>
              <a:rPr lang="en-US" dirty="0" err="1"/>
              <a:t>mengder</a:t>
            </a:r>
            <a:r>
              <a:rPr lang="en-US" dirty="0"/>
              <a:t> </a:t>
            </a:r>
            <a:r>
              <a:rPr lang="en-US" dirty="0" err="1"/>
              <a:t>som</a:t>
            </a:r>
            <a:r>
              <a:rPr lang="en-US" dirty="0"/>
              <a:t> </a:t>
            </a:r>
            <a:r>
              <a:rPr lang="en-US" dirty="0" err="1"/>
              <a:t>biprodukt</a:t>
            </a:r>
            <a:r>
              <a:rPr lang="en-US" dirty="0"/>
              <a:t> </a:t>
            </a:r>
            <a:r>
              <a:rPr lang="en-US" dirty="0" err="1"/>
              <a:t>fra</a:t>
            </a:r>
            <a:r>
              <a:rPr lang="en-US" dirty="0"/>
              <a:t> </a:t>
            </a:r>
            <a:r>
              <a:rPr lang="en-US" dirty="0" err="1"/>
              <a:t>celluloseindustrien</a:t>
            </a:r>
            <a:endParaRPr lang="en-US" dirty="0"/>
          </a:p>
          <a:p>
            <a:r>
              <a:rPr lang="en-US" dirty="0"/>
              <a:t>Vanillin </a:t>
            </a:r>
            <a:r>
              <a:rPr lang="en-US" dirty="0" err="1"/>
              <a:t>viser</a:t>
            </a:r>
            <a:r>
              <a:rPr lang="en-US" dirty="0"/>
              <a:t> </a:t>
            </a:r>
            <a:r>
              <a:rPr lang="en-US" dirty="0" err="1"/>
              <a:t>svært</a:t>
            </a:r>
            <a:r>
              <a:rPr lang="en-US" dirty="0"/>
              <a:t> </a:t>
            </a:r>
            <a:r>
              <a:rPr lang="en-US" dirty="0" err="1"/>
              <a:t>tydelig</a:t>
            </a:r>
            <a:r>
              <a:rPr lang="en-US" dirty="0"/>
              <a:t> </a:t>
            </a:r>
            <a:r>
              <a:rPr lang="en-US" dirty="0" err="1"/>
              <a:t>gruppefrekvenser</a:t>
            </a:r>
            <a:endParaRPr lang="en-US" dirty="0"/>
          </a:p>
          <a:p>
            <a:pPr lvl="1"/>
            <a:r>
              <a:rPr lang="en-US" dirty="0"/>
              <a:t>3784 cm</a:t>
            </a:r>
            <a:r>
              <a:rPr lang="en-US" baseline="30000" dirty="0"/>
              <a:t>-1</a:t>
            </a:r>
            <a:r>
              <a:rPr lang="en-US" dirty="0"/>
              <a:t>: </a:t>
            </a:r>
            <a:r>
              <a:rPr lang="en-US" dirty="0" err="1"/>
              <a:t>Hydroksyl-gruppe</a:t>
            </a:r>
            <a:r>
              <a:rPr lang="en-US" dirty="0"/>
              <a:t> </a:t>
            </a:r>
            <a:r>
              <a:rPr lang="en-US" dirty="0" err="1"/>
              <a:t>strekk</a:t>
            </a:r>
            <a:endParaRPr lang="en-US" dirty="0"/>
          </a:p>
          <a:p>
            <a:pPr lvl="1"/>
            <a:r>
              <a:rPr lang="en-US" dirty="0"/>
              <a:t>3263 cm</a:t>
            </a:r>
            <a:r>
              <a:rPr lang="en-US" baseline="30000" dirty="0"/>
              <a:t>-1 </a:t>
            </a:r>
            <a:r>
              <a:rPr lang="en-US" dirty="0"/>
              <a:t>: </a:t>
            </a:r>
            <a:r>
              <a:rPr lang="en-US" dirty="0" err="1"/>
              <a:t>Alken-gruppe</a:t>
            </a:r>
            <a:r>
              <a:rPr lang="en-US" dirty="0"/>
              <a:t> </a:t>
            </a:r>
            <a:r>
              <a:rPr lang="en-US" dirty="0" err="1"/>
              <a:t>symmetrisk</a:t>
            </a:r>
            <a:r>
              <a:rPr lang="en-US" dirty="0"/>
              <a:t> </a:t>
            </a:r>
            <a:r>
              <a:rPr lang="en-US" dirty="0" err="1"/>
              <a:t>strekk</a:t>
            </a:r>
            <a:endParaRPr lang="en-US" dirty="0"/>
          </a:p>
          <a:p>
            <a:pPr lvl="1"/>
            <a:r>
              <a:rPr lang="en-US" dirty="0"/>
              <a:t>3250 cm</a:t>
            </a:r>
            <a:r>
              <a:rPr lang="en-US" baseline="30000" dirty="0"/>
              <a:t>-1 </a:t>
            </a:r>
            <a:r>
              <a:rPr lang="en-US" dirty="0"/>
              <a:t>: </a:t>
            </a:r>
            <a:r>
              <a:rPr lang="en-US" dirty="0" err="1"/>
              <a:t>Alken-gruppe</a:t>
            </a:r>
            <a:r>
              <a:rPr lang="en-US" dirty="0"/>
              <a:t> </a:t>
            </a:r>
            <a:r>
              <a:rPr lang="en-US" dirty="0" err="1"/>
              <a:t>asymmetrisk</a:t>
            </a:r>
            <a:r>
              <a:rPr lang="en-US" dirty="0"/>
              <a:t> </a:t>
            </a:r>
            <a:r>
              <a:rPr lang="en-US" dirty="0" err="1"/>
              <a:t>strekk</a:t>
            </a:r>
            <a:endParaRPr lang="en-US" dirty="0"/>
          </a:p>
          <a:p>
            <a:pPr lvl="1"/>
            <a:r>
              <a:rPr lang="en-US" dirty="0"/>
              <a:t>3053 cm</a:t>
            </a:r>
            <a:r>
              <a:rPr lang="en-US" baseline="30000" dirty="0"/>
              <a:t>-1 </a:t>
            </a:r>
            <a:r>
              <a:rPr lang="en-US" dirty="0"/>
              <a:t>: </a:t>
            </a:r>
            <a:r>
              <a:rPr lang="en-US" dirty="0" err="1"/>
              <a:t>Metyl-gruppe</a:t>
            </a:r>
            <a:r>
              <a:rPr lang="en-US" dirty="0"/>
              <a:t> </a:t>
            </a:r>
            <a:r>
              <a:rPr lang="en-US" dirty="0" err="1"/>
              <a:t>symmetrisk</a:t>
            </a:r>
            <a:r>
              <a:rPr lang="en-US" dirty="0"/>
              <a:t> </a:t>
            </a:r>
            <a:r>
              <a:rPr lang="en-US" dirty="0" err="1"/>
              <a:t>strekk</a:t>
            </a:r>
            <a:endParaRPr lang="en-US" dirty="0"/>
          </a:p>
          <a:p>
            <a:pPr lvl="1"/>
            <a:r>
              <a:rPr lang="en-US" dirty="0"/>
              <a:t>1848 cm</a:t>
            </a:r>
            <a:r>
              <a:rPr lang="en-US" baseline="30000" dirty="0"/>
              <a:t>-1</a:t>
            </a:r>
            <a:r>
              <a:rPr lang="en-US" dirty="0"/>
              <a:t>: </a:t>
            </a:r>
            <a:r>
              <a:rPr lang="en-US" dirty="0" err="1"/>
              <a:t>Aldehyd</a:t>
            </a:r>
            <a:r>
              <a:rPr lang="en-US" dirty="0"/>
              <a:t> CO-</a:t>
            </a:r>
            <a:r>
              <a:rPr lang="en-US" dirty="0" err="1"/>
              <a:t>strekk</a:t>
            </a:r>
            <a:endParaRPr lang="en-US" dirty="0"/>
          </a:p>
          <a:p>
            <a:pPr lvl="1"/>
            <a:r>
              <a:rPr lang="en-US" dirty="0"/>
              <a:t>860 cm</a:t>
            </a:r>
            <a:r>
              <a:rPr lang="en-US" baseline="30000" dirty="0"/>
              <a:t>-1 </a:t>
            </a:r>
            <a:r>
              <a:rPr lang="en-US" dirty="0"/>
              <a:t>: </a:t>
            </a:r>
            <a:r>
              <a:rPr lang="en-US" dirty="0" err="1"/>
              <a:t>Alken-gruppe</a:t>
            </a:r>
            <a:r>
              <a:rPr lang="en-US" dirty="0"/>
              <a:t> </a:t>
            </a:r>
            <a:r>
              <a:rPr lang="en-US" dirty="0" err="1"/>
              <a:t>vagging</a:t>
            </a:r>
            <a:endParaRPr lang="en-US" dirty="0"/>
          </a:p>
          <a:p>
            <a:r>
              <a:rPr lang="en-US" dirty="0">
                <a:hlinkClick r:id="rId2"/>
              </a:rPr>
              <a:t>https://www.chemtube3d.com/vibrations-of-vanillin/</a:t>
            </a:r>
            <a:endParaRPr lang="en-US" dirty="0"/>
          </a:p>
          <a:p>
            <a:pPr marL="0" indent="0">
              <a:buNone/>
            </a:pPr>
            <a:endParaRPr lang="en-US" dirty="0"/>
          </a:p>
        </p:txBody>
      </p:sp>
      <p:pic>
        <p:nvPicPr>
          <p:cNvPr id="5" name="Picture 4" descr="A molecule model on a black background&#10;&#10;Description automatically generated">
            <a:extLst>
              <a:ext uri="{FF2B5EF4-FFF2-40B4-BE49-F238E27FC236}">
                <a16:creationId xmlns:a16="http://schemas.microsoft.com/office/drawing/2014/main" id="{613687DB-9B72-DF05-2F6E-C9F972F4E3E8}"/>
              </a:ext>
            </a:extLst>
          </p:cNvPr>
          <p:cNvPicPr>
            <a:picLocks noChangeAspect="1"/>
          </p:cNvPicPr>
          <p:nvPr/>
        </p:nvPicPr>
        <p:blipFill>
          <a:blip r:embed="rId3">
            <a:extLst>
              <a:ext uri="{28A0092B-C50C-407E-A947-70E740481C1C}">
                <a14:useLocalDpi xmlns:a14="http://schemas.microsoft.com/office/drawing/2010/main" val="0"/>
              </a:ext>
            </a:extLst>
          </a:blip>
          <a:srcRect l="27539" t="27453" r="24493" b="26822"/>
          <a:stretch/>
        </p:blipFill>
        <p:spPr>
          <a:xfrm>
            <a:off x="7963786" y="1574418"/>
            <a:ext cx="3572539" cy="3135805"/>
          </a:xfrm>
          <a:prstGeom prst="rect">
            <a:avLst/>
          </a:prstGeom>
        </p:spPr>
      </p:pic>
      <p:pic>
        <p:nvPicPr>
          <p:cNvPr id="7" name="Picture 6" descr="A close-up of two vanilla sticks&#10;&#10;Description automatically generated">
            <a:extLst>
              <a:ext uri="{FF2B5EF4-FFF2-40B4-BE49-F238E27FC236}">
                <a16:creationId xmlns:a16="http://schemas.microsoft.com/office/drawing/2014/main" id="{F17537BF-7490-2E0E-11F7-A0A7D3ED3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6731" y="4859079"/>
            <a:ext cx="2466647" cy="1656163"/>
          </a:xfrm>
          <a:prstGeom prst="rect">
            <a:avLst/>
          </a:prstGeom>
        </p:spPr>
      </p:pic>
    </p:spTree>
    <p:extLst>
      <p:ext uri="{BB962C8B-B14F-4D97-AF65-F5344CB8AC3E}">
        <p14:creationId xmlns:p14="http://schemas.microsoft.com/office/powerpoint/2010/main" val="18568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39E6-6810-E29A-64DB-A0C094617512}"/>
              </a:ext>
            </a:extLst>
          </p:cNvPr>
          <p:cNvSpPr>
            <a:spLocks noGrp="1"/>
          </p:cNvSpPr>
          <p:nvPr>
            <p:ph type="title"/>
          </p:nvPr>
        </p:nvSpPr>
        <p:spPr/>
        <p:txBody>
          <a:bodyPr/>
          <a:lstStyle/>
          <a:p>
            <a:r>
              <a:rPr lang="en-US" dirty="0" err="1"/>
              <a:t>Populasjoner</a:t>
            </a:r>
            <a:r>
              <a:rPr lang="en-US" dirty="0"/>
              <a:t> for </a:t>
            </a:r>
            <a:r>
              <a:rPr lang="en-US" dirty="0" err="1"/>
              <a:t>vibrasjonelle</a:t>
            </a:r>
            <a:r>
              <a:rPr lang="en-US" dirty="0"/>
              <a:t> </a:t>
            </a:r>
            <a:r>
              <a:rPr lang="en-US" dirty="0" err="1"/>
              <a:t>tilstander</a:t>
            </a:r>
            <a:r>
              <a:rPr lang="en-US" dirty="0"/>
              <a:t> </a:t>
            </a:r>
            <a:r>
              <a:rPr lang="en-US" dirty="0" err="1"/>
              <a:t>ved</a:t>
            </a:r>
            <a:r>
              <a:rPr lang="en-US" dirty="0"/>
              <a:t> </a:t>
            </a:r>
            <a:r>
              <a:rPr lang="en-US" dirty="0" err="1"/>
              <a:t>romtemp</a:t>
            </a:r>
            <a:r>
              <a:rPr lang="en-US" dirty="0"/>
              <a:t>.</a:t>
            </a:r>
          </a:p>
        </p:txBody>
      </p:sp>
      <p:sp>
        <p:nvSpPr>
          <p:cNvPr id="7" name="Content Placeholder 6">
            <a:extLst>
              <a:ext uri="{FF2B5EF4-FFF2-40B4-BE49-F238E27FC236}">
                <a16:creationId xmlns:a16="http://schemas.microsoft.com/office/drawing/2014/main" id="{6B9F2513-CE69-9B90-0D5F-6DC926BDAE09}"/>
              </a:ext>
            </a:extLst>
          </p:cNvPr>
          <p:cNvSpPr>
            <a:spLocks noGrp="1"/>
          </p:cNvSpPr>
          <p:nvPr>
            <p:ph sz="half" idx="30"/>
          </p:nvPr>
        </p:nvSpPr>
        <p:spPr/>
        <p:txBody>
          <a:bodyPr/>
          <a:lstStyle/>
          <a:p>
            <a:r>
              <a:rPr lang="en-US" dirty="0"/>
              <a:t>For de </a:t>
            </a:r>
            <a:r>
              <a:rPr lang="en-US" dirty="0" err="1"/>
              <a:t>fleste</a:t>
            </a:r>
            <a:r>
              <a:rPr lang="en-US" dirty="0"/>
              <a:t> </a:t>
            </a:r>
            <a:r>
              <a:rPr lang="en-US" dirty="0" err="1"/>
              <a:t>toatomige</a:t>
            </a:r>
            <a:r>
              <a:rPr lang="en-US" dirty="0"/>
              <a:t> </a:t>
            </a:r>
            <a:r>
              <a:rPr lang="en-US" dirty="0" err="1"/>
              <a:t>molekyler</a:t>
            </a:r>
            <a:r>
              <a:rPr lang="en-US" dirty="0"/>
              <a:t> er det </a:t>
            </a:r>
            <a:r>
              <a:rPr lang="en-US" dirty="0" err="1"/>
              <a:t>kun</a:t>
            </a:r>
            <a:r>
              <a:rPr lang="en-US" dirty="0"/>
              <a:t> </a:t>
            </a:r>
            <a:r>
              <a:rPr lang="en-US" dirty="0" err="1"/>
              <a:t>vibrasjonell</a:t>
            </a:r>
            <a:r>
              <a:rPr lang="en-US" dirty="0"/>
              <a:t> </a:t>
            </a:r>
            <a:r>
              <a:rPr lang="en-US" dirty="0" err="1"/>
              <a:t>grunntilstand</a:t>
            </a:r>
            <a:r>
              <a:rPr lang="en-US" dirty="0"/>
              <a:t> </a:t>
            </a:r>
            <a:r>
              <a:rPr lang="en-US" dirty="0" err="1"/>
              <a:t>som</a:t>
            </a:r>
            <a:r>
              <a:rPr lang="en-US" dirty="0"/>
              <a:t> er </a:t>
            </a:r>
            <a:r>
              <a:rPr lang="en-US" dirty="0" err="1"/>
              <a:t>signifikant</a:t>
            </a:r>
            <a:r>
              <a:rPr lang="en-US" dirty="0"/>
              <a:t> </a:t>
            </a:r>
            <a:r>
              <a:rPr lang="en-US" dirty="0" err="1"/>
              <a:t>populert</a:t>
            </a:r>
            <a:endParaRPr lang="en-US" dirty="0"/>
          </a:p>
          <a:p>
            <a:r>
              <a:rPr lang="en-US" dirty="0"/>
              <a:t>Men </a:t>
            </a:r>
            <a:r>
              <a:rPr lang="en-US" u="sng" dirty="0" err="1"/>
              <a:t>overtoner</a:t>
            </a:r>
            <a:r>
              <a:rPr lang="en-US" u="sng" dirty="0"/>
              <a:t> </a:t>
            </a:r>
            <a:r>
              <a:rPr lang="en-US" u="sng" dirty="0" err="1"/>
              <a:t>kan</a:t>
            </a:r>
            <a:r>
              <a:rPr lang="en-US" u="sng" dirty="0"/>
              <a:t> </a:t>
            </a:r>
            <a:r>
              <a:rPr lang="en-US" u="sng" dirty="0" err="1"/>
              <a:t>også</a:t>
            </a:r>
            <a:r>
              <a:rPr lang="en-US" u="sng" dirty="0"/>
              <a:t> </a:t>
            </a:r>
            <a:r>
              <a:rPr lang="en-US" u="sng" dirty="0" err="1"/>
              <a:t>observeres</a:t>
            </a:r>
            <a:endParaRPr lang="en-US" dirty="0"/>
          </a:p>
        </p:txBody>
      </p:sp>
      <p:pic>
        <p:nvPicPr>
          <p:cNvPr id="8" name="Content Placeholder 4" descr="A table with numbers and symbols&#10;&#10;Description automatically generated">
            <a:extLst>
              <a:ext uri="{FF2B5EF4-FFF2-40B4-BE49-F238E27FC236}">
                <a16:creationId xmlns:a16="http://schemas.microsoft.com/office/drawing/2014/main" id="{56890A92-9C4D-7828-7354-B84068690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68" y="2498034"/>
            <a:ext cx="8204200" cy="32766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5E239445-2A79-1545-E01C-FF02FF6BDF36}"/>
                  </a:ext>
                </a:extLst>
              </p14:cNvPr>
              <p14:cNvContentPartPr/>
              <p14:nvPr/>
            </p14:nvContentPartPr>
            <p14:xfrm>
              <a:off x="4741448" y="5511499"/>
              <a:ext cx="2843280" cy="96120"/>
            </p14:xfrm>
          </p:contentPart>
        </mc:Choice>
        <mc:Fallback>
          <p:pic>
            <p:nvPicPr>
              <p:cNvPr id="9" name="Ink 8">
                <a:extLst>
                  <a:ext uri="{FF2B5EF4-FFF2-40B4-BE49-F238E27FC236}">
                    <a16:creationId xmlns:a16="http://schemas.microsoft.com/office/drawing/2014/main" id="{5E239445-2A79-1545-E01C-FF02FF6BDF36}"/>
                  </a:ext>
                </a:extLst>
              </p:cNvPr>
              <p:cNvPicPr/>
              <p:nvPr/>
            </p:nvPicPr>
            <p:blipFill>
              <a:blip r:embed="rId4"/>
              <a:stretch>
                <a:fillRect/>
              </a:stretch>
            </p:blipFill>
            <p:spPr>
              <a:xfrm>
                <a:off x="4723808" y="5493859"/>
                <a:ext cx="2878920" cy="131760"/>
              </a:xfrm>
              <a:prstGeom prst="rect">
                <a:avLst/>
              </a:prstGeom>
            </p:spPr>
          </p:pic>
        </mc:Fallback>
      </mc:AlternateContent>
      <p:pic>
        <p:nvPicPr>
          <p:cNvPr id="10" name="Picture 9">
            <a:extLst>
              <a:ext uri="{FF2B5EF4-FFF2-40B4-BE49-F238E27FC236}">
                <a16:creationId xmlns:a16="http://schemas.microsoft.com/office/drawing/2014/main" id="{B3F2714E-7FE6-CCB9-BE50-DFCB4F520F4D}"/>
              </a:ext>
            </a:extLst>
          </p:cNvPr>
          <p:cNvPicPr>
            <a:picLocks noChangeAspect="1"/>
          </p:cNvPicPr>
          <p:nvPr/>
        </p:nvPicPr>
        <p:blipFill>
          <a:blip r:embed="rId5"/>
          <a:stretch>
            <a:fillRect/>
          </a:stretch>
        </p:blipFill>
        <p:spPr>
          <a:xfrm>
            <a:off x="8326427" y="2610223"/>
            <a:ext cx="3865573" cy="2901276"/>
          </a:xfrm>
          <a:prstGeom prst="rect">
            <a:avLst/>
          </a:prstGeom>
        </p:spPr>
      </p:pic>
      <p:sp>
        <p:nvSpPr>
          <p:cNvPr id="11" name="Line Callout 1 10">
            <a:extLst>
              <a:ext uri="{FF2B5EF4-FFF2-40B4-BE49-F238E27FC236}">
                <a16:creationId xmlns:a16="http://schemas.microsoft.com/office/drawing/2014/main" id="{D4935C5A-B7FC-3CC7-5D53-F2C4D2467356}"/>
              </a:ext>
            </a:extLst>
          </p:cNvPr>
          <p:cNvSpPr/>
          <p:nvPr/>
        </p:nvSpPr>
        <p:spPr>
          <a:xfrm>
            <a:off x="10142159" y="1722261"/>
            <a:ext cx="1859757" cy="839972"/>
          </a:xfrm>
          <a:prstGeom prst="borderCallout1">
            <a:avLst>
              <a:gd name="adj1" fmla="val 18750"/>
              <a:gd name="adj2" fmla="val -8333"/>
              <a:gd name="adj3" fmla="val 113766"/>
              <a:gd name="adj4" fmla="val -429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Vibrasjonelle</a:t>
            </a:r>
            <a:r>
              <a:rPr lang="en-US" sz="1200" dirty="0"/>
              <a:t> </a:t>
            </a:r>
            <a:r>
              <a:rPr lang="en-US" sz="1200" dirty="0" err="1"/>
              <a:t>tilstander</a:t>
            </a:r>
            <a:r>
              <a:rPr lang="en-US" sz="1200" dirty="0"/>
              <a:t> </a:t>
            </a:r>
            <a:r>
              <a:rPr lang="en-US" sz="1200" dirty="0" err="1"/>
              <a:t>illustrert</a:t>
            </a:r>
            <a:r>
              <a:rPr lang="en-US" sz="1200" dirty="0"/>
              <a:t> med Morse-</a:t>
            </a:r>
            <a:r>
              <a:rPr lang="en-US" sz="1200" dirty="0" err="1"/>
              <a:t>potensialet</a:t>
            </a:r>
            <a:endParaRPr lang="en-US" sz="1200" dirty="0"/>
          </a:p>
        </p:txBody>
      </p:sp>
    </p:spTree>
    <p:extLst>
      <p:ext uri="{BB962C8B-B14F-4D97-AF65-F5344CB8AC3E}">
        <p14:creationId xmlns:p14="http://schemas.microsoft.com/office/powerpoint/2010/main" val="1023127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10</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26/9/2024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68731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err="1"/>
              <a:t>Seleksjonsregler</a:t>
            </a:r>
            <a:r>
              <a:rPr lang="en-US" dirty="0"/>
              <a:t> </a:t>
            </a:r>
            <a:r>
              <a:rPr lang="en-US" dirty="0" err="1"/>
              <a:t>fra</a:t>
            </a:r>
            <a:r>
              <a:rPr lang="en-US" dirty="0"/>
              <a:t> </a:t>
            </a:r>
            <a:r>
              <a:rPr lang="en-US" dirty="0" err="1"/>
              <a:t>dipolmoment</a:t>
            </a:r>
            <a:endParaRPr lang="en-US" dirty="0"/>
          </a:p>
        </p:txBody>
      </p:sp>
      <p:sp>
        <p:nvSpPr>
          <p:cNvPr id="3" name="Content Placeholder 2">
            <a:extLst>
              <a:ext uri="{FF2B5EF4-FFF2-40B4-BE49-F238E27FC236}">
                <a16:creationId xmlns:a16="http://schemas.microsoft.com/office/drawing/2014/main" id="{DAB24AC1-EF01-B3E1-FD16-F8A32DE9BB53}"/>
              </a:ext>
            </a:extLst>
          </p:cNvPr>
          <p:cNvSpPr>
            <a:spLocks noGrp="1"/>
          </p:cNvSpPr>
          <p:nvPr>
            <p:ph sz="half" idx="30"/>
          </p:nvPr>
        </p:nvSpPr>
        <p:spPr/>
        <p:txBody>
          <a:bodyPr/>
          <a:lstStyle/>
          <a:p>
            <a:r>
              <a:rPr lang="en-US" dirty="0" err="1"/>
              <a:t>Kvantemekanisk</a:t>
            </a:r>
            <a:r>
              <a:rPr lang="en-US" dirty="0"/>
              <a:t> </a:t>
            </a:r>
            <a:r>
              <a:rPr lang="en-US" dirty="0" err="1"/>
              <a:t>perturbasjonsteori</a:t>
            </a:r>
            <a:r>
              <a:rPr lang="en-US" dirty="0"/>
              <a:t> (om </a:t>
            </a:r>
            <a:r>
              <a:rPr lang="en-US" dirty="0" err="1"/>
              <a:t>hvordan</a:t>
            </a:r>
            <a:r>
              <a:rPr lang="en-US" dirty="0"/>
              <a:t> </a:t>
            </a:r>
            <a:r>
              <a:rPr lang="en-US" dirty="0" err="1"/>
              <a:t>små</a:t>
            </a:r>
            <a:r>
              <a:rPr lang="en-US" dirty="0"/>
              <a:t> </a:t>
            </a:r>
            <a:r>
              <a:rPr lang="en-US" dirty="0" err="1"/>
              <a:t>forstyrrelser</a:t>
            </a:r>
            <a:r>
              <a:rPr lang="en-US" dirty="0"/>
              <a:t> </a:t>
            </a:r>
            <a:r>
              <a:rPr lang="en-US" dirty="0" err="1"/>
              <a:t>påvirker</a:t>
            </a:r>
            <a:r>
              <a:rPr lang="en-US" dirty="0"/>
              <a:t> </a:t>
            </a:r>
            <a:r>
              <a:rPr lang="en-US" dirty="0" err="1"/>
              <a:t>en</a:t>
            </a:r>
            <a:r>
              <a:rPr lang="en-US" dirty="0"/>
              <a:t> </a:t>
            </a:r>
            <a:r>
              <a:rPr lang="en-US" dirty="0" err="1"/>
              <a:t>tilstand</a:t>
            </a:r>
            <a:r>
              <a:rPr lang="en-US" dirty="0"/>
              <a:t>):</a:t>
            </a:r>
          </a:p>
          <a:p>
            <a:pPr lvl="1"/>
            <a:r>
              <a:rPr lang="en-US" dirty="0" err="1"/>
              <a:t>Mulig</a:t>
            </a:r>
            <a:r>
              <a:rPr lang="en-US" dirty="0"/>
              <a:t> </a:t>
            </a:r>
            <a:r>
              <a:rPr lang="en-US" dirty="0" err="1"/>
              <a:t>overgang</a:t>
            </a:r>
            <a:r>
              <a:rPr lang="en-US" dirty="0"/>
              <a:t> </a:t>
            </a:r>
            <a:r>
              <a:rPr lang="en-US" dirty="0" err="1"/>
              <a:t>mellom</a:t>
            </a:r>
            <a:r>
              <a:rPr lang="en-US" dirty="0"/>
              <a:t> </a:t>
            </a:r>
            <a:r>
              <a:rPr lang="en-US" dirty="0" err="1"/>
              <a:t>tilstand</a:t>
            </a:r>
            <a:r>
              <a:rPr lang="en-US" dirty="0"/>
              <a:t> </a:t>
            </a:r>
            <a:r>
              <a:rPr lang="en-US" i="1" dirty="0"/>
              <a:t>k</a:t>
            </a:r>
            <a:r>
              <a:rPr lang="en-US" dirty="0"/>
              <a:t> </a:t>
            </a:r>
            <a:r>
              <a:rPr lang="en-US" dirty="0" err="1"/>
              <a:t>og</a:t>
            </a:r>
            <a:r>
              <a:rPr lang="en-US" dirty="0"/>
              <a:t> </a:t>
            </a:r>
            <a:r>
              <a:rPr lang="en-US" i="1" dirty="0"/>
              <a:t>l</a:t>
            </a:r>
            <a:r>
              <a:rPr lang="en-US" dirty="0"/>
              <a:t> </a:t>
            </a:r>
            <a:r>
              <a:rPr lang="en-US" dirty="0" err="1"/>
              <a:t>dersom</a:t>
            </a:r>
            <a:endParaRPr lang="en-US" dirty="0"/>
          </a:p>
          <a:p>
            <a:pPr lvl="1"/>
            <a:endParaRPr lang="en-US" dirty="0"/>
          </a:p>
          <a:p>
            <a:pPr lvl="1"/>
            <a:endParaRPr lang="en-US" dirty="0"/>
          </a:p>
          <a:p>
            <a:pPr lvl="1"/>
            <a:r>
              <a:rPr lang="en-US" dirty="0" err="1"/>
              <a:t>Harmonisk</a:t>
            </a:r>
            <a:r>
              <a:rPr lang="en-US" dirty="0"/>
              <a:t> </a:t>
            </a:r>
            <a:r>
              <a:rPr lang="en-US" dirty="0" err="1"/>
              <a:t>approksimasjon</a:t>
            </a:r>
            <a:r>
              <a:rPr lang="en-US" dirty="0"/>
              <a:t> + </a:t>
            </a:r>
            <a:r>
              <a:rPr lang="en-US" dirty="0" err="1"/>
              <a:t>toatomig</a:t>
            </a:r>
            <a:r>
              <a:rPr lang="en-US" dirty="0"/>
              <a:t> </a:t>
            </a:r>
            <a:r>
              <a:rPr lang="en-US" dirty="0" err="1"/>
              <a:t>molekyl</a:t>
            </a:r>
            <a:r>
              <a:rPr lang="en-US" dirty="0"/>
              <a:t>:</a:t>
            </a:r>
          </a:p>
          <a:p>
            <a:pPr lvl="2"/>
            <a:r>
              <a:rPr lang="en-US" i="1" dirty="0"/>
              <a:t>k</a:t>
            </a:r>
            <a:r>
              <a:rPr lang="en-US" dirty="0"/>
              <a:t> - </a:t>
            </a:r>
            <a:r>
              <a:rPr lang="en-US" i="1" dirty="0"/>
              <a:t>l</a:t>
            </a:r>
            <a:r>
              <a:rPr lang="en-US" dirty="0"/>
              <a:t> = </a:t>
            </a:r>
            <a:r>
              <a:rPr lang="en-US" dirty="0" err="1"/>
              <a:t>oddetall</a:t>
            </a:r>
            <a:endParaRPr lang="en-US" dirty="0"/>
          </a:p>
          <a:p>
            <a:pPr lvl="2"/>
            <a:endParaRPr lang="en-US" dirty="0"/>
          </a:p>
          <a:p>
            <a:pPr lvl="1"/>
            <a:endParaRPr lang="en-US" dirty="0"/>
          </a:p>
          <a:p>
            <a:pPr lvl="1"/>
            <a:r>
              <a:rPr lang="en-US" dirty="0" err="1"/>
              <a:t>Konklusjon</a:t>
            </a:r>
            <a:r>
              <a:rPr lang="en-US" dirty="0"/>
              <a:t>:</a:t>
            </a:r>
          </a:p>
          <a:p>
            <a:pPr lvl="2"/>
            <a:r>
              <a:rPr lang="en-US" dirty="0" err="1"/>
              <a:t>Overgang</a:t>
            </a:r>
            <a:r>
              <a:rPr lang="en-US" dirty="0"/>
              <a:t> </a:t>
            </a:r>
            <a:r>
              <a:rPr lang="en-US" dirty="0" err="1"/>
              <a:t>fra</a:t>
            </a:r>
            <a:r>
              <a:rPr lang="en-US" dirty="0"/>
              <a:t> </a:t>
            </a:r>
            <a:r>
              <a:rPr lang="en-US" i="1" dirty="0"/>
              <a:t>k</a:t>
            </a:r>
            <a:r>
              <a:rPr lang="en-US" dirty="0"/>
              <a:t>=0 </a:t>
            </a:r>
            <a:r>
              <a:rPr lang="en-US" dirty="0" err="1"/>
              <a:t>til</a:t>
            </a:r>
            <a:r>
              <a:rPr lang="en-US" dirty="0"/>
              <a:t> </a:t>
            </a:r>
            <a:r>
              <a:rPr lang="en-US" i="1" dirty="0"/>
              <a:t>l</a:t>
            </a:r>
            <a:r>
              <a:rPr lang="en-US" dirty="0"/>
              <a:t>=1 </a:t>
            </a:r>
            <a:r>
              <a:rPr lang="en-US" dirty="0" err="1"/>
              <a:t>som</a:t>
            </a:r>
            <a:r>
              <a:rPr lang="en-US" dirty="0"/>
              <a:t> er </a:t>
            </a:r>
            <a:r>
              <a:rPr lang="en-US" u="sng" dirty="0" err="1"/>
              <a:t>overveldende</a:t>
            </a:r>
            <a:r>
              <a:rPr lang="en-US" u="sng" dirty="0"/>
              <a:t> </a:t>
            </a:r>
            <a:r>
              <a:rPr lang="en-US" u="sng" dirty="0" err="1"/>
              <a:t>dominerende</a:t>
            </a:r>
            <a:endParaRPr lang="en-US" u="sng" dirty="0"/>
          </a:p>
        </p:txBody>
      </p:sp>
      <p:sp>
        <p:nvSpPr>
          <p:cNvPr id="5" name="Line Callout 1 4">
            <a:extLst>
              <a:ext uri="{FF2B5EF4-FFF2-40B4-BE49-F238E27FC236}">
                <a16:creationId xmlns:a16="http://schemas.microsoft.com/office/drawing/2014/main" id="{DCE7602A-800E-5C1E-30DA-A1157F43823E}"/>
              </a:ext>
            </a:extLst>
          </p:cNvPr>
          <p:cNvSpPr/>
          <p:nvPr/>
        </p:nvSpPr>
        <p:spPr>
          <a:xfrm>
            <a:off x="8399720" y="1796902"/>
            <a:ext cx="3030279" cy="680484"/>
          </a:xfrm>
          <a:prstGeom prst="borderCallout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Overgangsdipolmoment</a:t>
            </a:r>
            <a:endParaRPr lang="en-US" sz="2000" dirty="0"/>
          </a:p>
        </p:txBody>
      </p:sp>
      <p:pic>
        <p:nvPicPr>
          <p:cNvPr id="7" name="Picture 6">
            <a:extLst>
              <a:ext uri="{FF2B5EF4-FFF2-40B4-BE49-F238E27FC236}">
                <a16:creationId xmlns:a16="http://schemas.microsoft.com/office/drawing/2014/main" id="{7069725F-361F-3736-6EC2-14732B3E63EF}"/>
              </a:ext>
            </a:extLst>
          </p:cNvPr>
          <p:cNvPicPr>
            <a:picLocks noChangeAspect="1"/>
          </p:cNvPicPr>
          <p:nvPr/>
        </p:nvPicPr>
        <p:blipFill>
          <a:blip r:embed="rId2"/>
          <a:stretch>
            <a:fillRect/>
          </a:stretch>
        </p:blipFill>
        <p:spPr>
          <a:xfrm>
            <a:off x="4451350" y="2690284"/>
            <a:ext cx="3289300" cy="393700"/>
          </a:xfrm>
          <a:prstGeom prst="rect">
            <a:avLst/>
          </a:prstGeom>
        </p:spPr>
      </p:pic>
    </p:spTree>
    <p:extLst>
      <p:ext uri="{BB962C8B-B14F-4D97-AF65-F5344CB8AC3E}">
        <p14:creationId xmlns:p14="http://schemas.microsoft.com/office/powerpoint/2010/main" val="371392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CAA7-C880-0ACE-93AA-6BC4FC1399CC}"/>
              </a:ext>
            </a:extLst>
          </p:cNvPr>
          <p:cNvSpPr>
            <a:spLocks noGrp="1"/>
          </p:cNvSpPr>
          <p:nvPr>
            <p:ph type="title"/>
          </p:nvPr>
        </p:nvSpPr>
        <p:spPr/>
        <p:txBody>
          <a:bodyPr/>
          <a:lstStyle/>
          <a:p>
            <a:r>
              <a:rPr lang="en-US" dirty="0" err="1"/>
              <a:t>Tidsavhengig</a:t>
            </a:r>
            <a:r>
              <a:rPr lang="en-US" dirty="0"/>
              <a:t> </a:t>
            </a:r>
            <a:r>
              <a:rPr lang="en-US" dirty="0" err="1"/>
              <a:t>perturbasjonsteori</a:t>
            </a:r>
            <a:r>
              <a:rPr lang="en-US" dirty="0"/>
              <a:t> – </a:t>
            </a:r>
            <a:r>
              <a:rPr lang="en-US" dirty="0" err="1"/>
              <a:t>skisse</a:t>
            </a:r>
            <a:r>
              <a:rPr lang="en-US" dirty="0"/>
              <a:t> 1 </a:t>
            </a:r>
          </a:p>
        </p:txBody>
      </p:sp>
      <p:sp>
        <p:nvSpPr>
          <p:cNvPr id="3" name="Content Placeholder 2">
            <a:extLst>
              <a:ext uri="{FF2B5EF4-FFF2-40B4-BE49-F238E27FC236}">
                <a16:creationId xmlns:a16="http://schemas.microsoft.com/office/drawing/2014/main" id="{BFFFBC71-7B27-78FD-DBFE-AB23EF7A4689}"/>
              </a:ext>
            </a:extLst>
          </p:cNvPr>
          <p:cNvSpPr>
            <a:spLocks noGrp="1"/>
          </p:cNvSpPr>
          <p:nvPr>
            <p:ph sz="half" idx="30"/>
          </p:nvPr>
        </p:nvSpPr>
        <p:spPr/>
        <p:txBody>
          <a:bodyPr/>
          <a:lstStyle/>
          <a:p>
            <a:r>
              <a:rPr lang="en-US" dirty="0" err="1"/>
              <a:t>Teoretisk</a:t>
            </a:r>
            <a:r>
              <a:rPr lang="en-US" dirty="0"/>
              <a:t> </a:t>
            </a:r>
            <a:r>
              <a:rPr lang="en-US" dirty="0" err="1"/>
              <a:t>grunnlag</a:t>
            </a:r>
            <a:r>
              <a:rPr lang="en-US" dirty="0"/>
              <a:t> for </a:t>
            </a:r>
            <a:r>
              <a:rPr lang="en-US" dirty="0" err="1"/>
              <a:t>seleksjonsregler</a:t>
            </a:r>
            <a:r>
              <a:rPr lang="en-US" dirty="0"/>
              <a:t> </a:t>
            </a:r>
            <a:r>
              <a:rPr lang="en-US" dirty="0" err="1"/>
              <a:t>og</a:t>
            </a:r>
            <a:r>
              <a:rPr lang="en-US" dirty="0"/>
              <a:t> </a:t>
            </a:r>
            <a:r>
              <a:rPr lang="en-US" dirty="0" err="1"/>
              <a:t>overgangssannsynligheter</a:t>
            </a:r>
            <a:endParaRPr lang="en-US" dirty="0"/>
          </a:p>
          <a:p>
            <a:r>
              <a:rPr lang="en-US" dirty="0"/>
              <a:t>Vi </a:t>
            </a:r>
            <a:r>
              <a:rPr lang="en-US" dirty="0" err="1"/>
              <a:t>ønsker</a:t>
            </a:r>
            <a:r>
              <a:rPr lang="en-US" dirty="0"/>
              <a:t> </a:t>
            </a:r>
            <a:r>
              <a:rPr lang="en-US" dirty="0" err="1"/>
              <a:t>å</a:t>
            </a:r>
            <a:r>
              <a:rPr lang="en-US" dirty="0"/>
              <a:t> </a:t>
            </a:r>
            <a:r>
              <a:rPr lang="en-US" dirty="0" err="1"/>
              <a:t>løse</a:t>
            </a:r>
            <a:endParaRPr lang="en-US" dirty="0"/>
          </a:p>
          <a:p>
            <a:endParaRPr lang="en-US" dirty="0"/>
          </a:p>
          <a:p>
            <a:endParaRPr lang="en-US" dirty="0"/>
          </a:p>
          <a:p>
            <a:r>
              <a:rPr lang="en-US" dirty="0"/>
              <a:t>Vi </a:t>
            </a:r>
            <a:r>
              <a:rPr lang="en-US" dirty="0" err="1"/>
              <a:t>antar</a:t>
            </a:r>
            <a:r>
              <a:rPr lang="en-US" dirty="0"/>
              <a:t> at vi </a:t>
            </a:r>
            <a:r>
              <a:rPr lang="en-US" dirty="0" err="1"/>
              <a:t>har</a:t>
            </a:r>
            <a:r>
              <a:rPr lang="en-US" dirty="0"/>
              <a:t> “</a:t>
            </a:r>
            <a:r>
              <a:rPr lang="en-US" dirty="0" err="1"/>
              <a:t>løst</a:t>
            </a:r>
            <a:r>
              <a:rPr lang="en-US" dirty="0"/>
              <a:t>” </a:t>
            </a:r>
            <a:r>
              <a:rPr lang="en-US" dirty="0" err="1"/>
              <a:t>kjerneproblemet</a:t>
            </a:r>
            <a:r>
              <a:rPr lang="en-US" dirty="0"/>
              <a:t>:</a:t>
            </a:r>
          </a:p>
          <a:p>
            <a:endParaRPr lang="en-US" dirty="0"/>
          </a:p>
          <a:p>
            <a:endParaRPr lang="en-US" dirty="0"/>
          </a:p>
          <a:p>
            <a:r>
              <a:rPr lang="en-US" dirty="0"/>
              <a:t>Vi </a:t>
            </a:r>
            <a:r>
              <a:rPr lang="en-US" dirty="0" err="1"/>
              <a:t>kan</a:t>
            </a:r>
            <a:r>
              <a:rPr lang="en-US" dirty="0"/>
              <a:t> </a:t>
            </a:r>
            <a:r>
              <a:rPr lang="en-US" dirty="0" err="1"/>
              <a:t>nå</a:t>
            </a:r>
            <a:r>
              <a:rPr lang="en-US" dirty="0"/>
              <a:t> </a:t>
            </a:r>
            <a:r>
              <a:rPr lang="en-US" dirty="0" err="1"/>
              <a:t>uttrykke</a:t>
            </a:r>
            <a:r>
              <a:rPr lang="en-US" dirty="0"/>
              <a:t> </a:t>
            </a:r>
            <a:r>
              <a:rPr lang="en-US" dirty="0" err="1"/>
              <a:t>løsningen</a:t>
            </a:r>
            <a:r>
              <a:rPr lang="en-US" dirty="0"/>
              <a:t> </a:t>
            </a:r>
            <a:r>
              <a:rPr lang="en-US" dirty="0" err="1"/>
              <a:t>i</a:t>
            </a:r>
            <a:r>
              <a:rPr lang="en-US" dirty="0"/>
              <a:t> </a:t>
            </a:r>
            <a:r>
              <a:rPr lang="en-US" dirty="0" err="1"/>
              <a:t>dette</a:t>
            </a:r>
            <a:r>
              <a:rPr lang="en-US" dirty="0"/>
              <a:t> </a:t>
            </a:r>
            <a:r>
              <a:rPr lang="en-US" dirty="0" err="1"/>
              <a:t>egenvektorsettet</a:t>
            </a: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64784C6-1CF4-CF0F-234F-353003FD46D5}"/>
              </a:ext>
            </a:extLst>
          </p:cNvPr>
          <p:cNvPicPr>
            <a:picLocks noChangeAspect="1"/>
          </p:cNvPicPr>
          <p:nvPr/>
        </p:nvPicPr>
        <p:blipFill>
          <a:blip r:embed="rId2"/>
          <a:stretch>
            <a:fillRect/>
          </a:stretch>
        </p:blipFill>
        <p:spPr>
          <a:xfrm>
            <a:off x="1485900" y="2213389"/>
            <a:ext cx="4610100" cy="635000"/>
          </a:xfrm>
          <a:prstGeom prst="rect">
            <a:avLst/>
          </a:prstGeom>
        </p:spPr>
      </p:pic>
      <p:pic>
        <p:nvPicPr>
          <p:cNvPr id="5" name="Picture 4">
            <a:extLst>
              <a:ext uri="{FF2B5EF4-FFF2-40B4-BE49-F238E27FC236}">
                <a16:creationId xmlns:a16="http://schemas.microsoft.com/office/drawing/2014/main" id="{002B4B3E-6FBC-F34C-4BF6-A452EB16390D}"/>
              </a:ext>
            </a:extLst>
          </p:cNvPr>
          <p:cNvPicPr>
            <a:picLocks noChangeAspect="1"/>
          </p:cNvPicPr>
          <p:nvPr/>
        </p:nvPicPr>
        <p:blipFill>
          <a:blip r:embed="rId3"/>
          <a:stretch>
            <a:fillRect/>
          </a:stretch>
        </p:blipFill>
        <p:spPr>
          <a:xfrm>
            <a:off x="6857536" y="2324719"/>
            <a:ext cx="4610100" cy="825500"/>
          </a:xfrm>
          <a:prstGeom prst="rect">
            <a:avLst/>
          </a:prstGeom>
        </p:spPr>
      </p:pic>
      <p:pic>
        <p:nvPicPr>
          <p:cNvPr id="6" name="Picture 5">
            <a:extLst>
              <a:ext uri="{FF2B5EF4-FFF2-40B4-BE49-F238E27FC236}">
                <a16:creationId xmlns:a16="http://schemas.microsoft.com/office/drawing/2014/main" id="{771B5D7E-5A84-AB38-9353-53F3ADD8A8C3}"/>
              </a:ext>
            </a:extLst>
          </p:cNvPr>
          <p:cNvPicPr>
            <a:picLocks noChangeAspect="1"/>
          </p:cNvPicPr>
          <p:nvPr/>
        </p:nvPicPr>
        <p:blipFill>
          <a:blip r:embed="rId4"/>
          <a:stretch>
            <a:fillRect/>
          </a:stretch>
        </p:blipFill>
        <p:spPr>
          <a:xfrm>
            <a:off x="4692650" y="3831812"/>
            <a:ext cx="2806700" cy="355600"/>
          </a:xfrm>
          <a:prstGeom prst="rect">
            <a:avLst/>
          </a:prstGeom>
        </p:spPr>
      </p:pic>
      <p:pic>
        <p:nvPicPr>
          <p:cNvPr id="7" name="Picture 6">
            <a:extLst>
              <a:ext uri="{FF2B5EF4-FFF2-40B4-BE49-F238E27FC236}">
                <a16:creationId xmlns:a16="http://schemas.microsoft.com/office/drawing/2014/main" id="{8B5D5758-FF60-CF2A-FEFD-AB96CCBD4253}"/>
              </a:ext>
            </a:extLst>
          </p:cNvPr>
          <p:cNvPicPr>
            <a:picLocks noChangeAspect="1"/>
          </p:cNvPicPr>
          <p:nvPr/>
        </p:nvPicPr>
        <p:blipFill>
          <a:blip r:embed="rId5"/>
          <a:stretch>
            <a:fillRect/>
          </a:stretch>
        </p:blipFill>
        <p:spPr>
          <a:xfrm>
            <a:off x="6964246" y="5385502"/>
            <a:ext cx="2768600" cy="673100"/>
          </a:xfrm>
          <a:prstGeom prst="rect">
            <a:avLst/>
          </a:prstGeom>
        </p:spPr>
      </p:pic>
      <p:pic>
        <p:nvPicPr>
          <p:cNvPr id="8" name="Picture 7">
            <a:extLst>
              <a:ext uri="{FF2B5EF4-FFF2-40B4-BE49-F238E27FC236}">
                <a16:creationId xmlns:a16="http://schemas.microsoft.com/office/drawing/2014/main" id="{0C7A5D24-40D9-9675-8AF4-8753D0322192}"/>
              </a:ext>
            </a:extLst>
          </p:cNvPr>
          <p:cNvPicPr>
            <a:picLocks noChangeAspect="1"/>
          </p:cNvPicPr>
          <p:nvPr/>
        </p:nvPicPr>
        <p:blipFill>
          <a:blip r:embed="rId6"/>
          <a:stretch>
            <a:fillRect/>
          </a:stretch>
        </p:blipFill>
        <p:spPr>
          <a:xfrm>
            <a:off x="1485900" y="5488110"/>
            <a:ext cx="4178300" cy="292100"/>
          </a:xfrm>
          <a:prstGeom prst="rect">
            <a:avLst/>
          </a:prstGeom>
        </p:spPr>
      </p:pic>
    </p:spTree>
    <p:extLst>
      <p:ext uri="{BB962C8B-B14F-4D97-AF65-F5344CB8AC3E}">
        <p14:creationId xmlns:p14="http://schemas.microsoft.com/office/powerpoint/2010/main" val="1372668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1A5D-875E-8970-4ECB-1F2591633130}"/>
              </a:ext>
            </a:extLst>
          </p:cNvPr>
          <p:cNvSpPr>
            <a:spLocks noGrp="1"/>
          </p:cNvSpPr>
          <p:nvPr>
            <p:ph type="title"/>
          </p:nvPr>
        </p:nvSpPr>
        <p:spPr/>
        <p:txBody>
          <a:bodyPr/>
          <a:lstStyle/>
          <a:p>
            <a:r>
              <a:rPr lang="en-US" dirty="0" err="1"/>
              <a:t>Tidsavhengig</a:t>
            </a:r>
            <a:r>
              <a:rPr lang="en-US" dirty="0"/>
              <a:t> </a:t>
            </a:r>
            <a:r>
              <a:rPr lang="en-US" dirty="0" err="1"/>
              <a:t>perturbasjonsteori</a:t>
            </a:r>
            <a:r>
              <a:rPr lang="en-US" dirty="0"/>
              <a:t> – </a:t>
            </a:r>
            <a:r>
              <a:rPr lang="en-US" dirty="0" err="1"/>
              <a:t>skisse</a:t>
            </a:r>
            <a:r>
              <a:rPr lang="en-US" dirty="0"/>
              <a:t> 2</a:t>
            </a:r>
          </a:p>
        </p:txBody>
      </p:sp>
      <p:sp>
        <p:nvSpPr>
          <p:cNvPr id="3" name="Content Placeholder 2">
            <a:extLst>
              <a:ext uri="{FF2B5EF4-FFF2-40B4-BE49-F238E27FC236}">
                <a16:creationId xmlns:a16="http://schemas.microsoft.com/office/drawing/2014/main" id="{2F4455DA-B8AB-1AA0-97F2-FF140ACB9A4E}"/>
              </a:ext>
            </a:extLst>
          </p:cNvPr>
          <p:cNvSpPr>
            <a:spLocks noGrp="1"/>
          </p:cNvSpPr>
          <p:nvPr>
            <p:ph sz="half" idx="30"/>
          </p:nvPr>
        </p:nvSpPr>
        <p:spPr/>
        <p:txBody>
          <a:bodyPr/>
          <a:lstStyle/>
          <a:p>
            <a:r>
              <a:rPr lang="en-US" dirty="0" err="1"/>
              <a:t>Ønsker</a:t>
            </a:r>
            <a:r>
              <a:rPr lang="en-US" dirty="0"/>
              <a:t> </a:t>
            </a:r>
            <a:r>
              <a:rPr lang="en-US" dirty="0" err="1"/>
              <a:t>å</a:t>
            </a:r>
            <a:r>
              <a:rPr lang="en-US" dirty="0"/>
              <a:t> </a:t>
            </a:r>
            <a:r>
              <a:rPr lang="en-US" dirty="0" err="1"/>
              <a:t>finne</a:t>
            </a:r>
            <a:r>
              <a:rPr lang="en-US" dirty="0"/>
              <a:t> </a:t>
            </a:r>
            <a:r>
              <a:rPr lang="en-US" u="sng" dirty="0" err="1"/>
              <a:t>overgangssannsynlighet</a:t>
            </a:r>
            <a:r>
              <a:rPr lang="en-US" i="1" u="sng" dirty="0"/>
              <a:t> </a:t>
            </a:r>
            <a:r>
              <a:rPr lang="en-US" dirty="0"/>
              <a:t> </a:t>
            </a:r>
            <a:r>
              <a:rPr lang="en-US" dirty="0" err="1"/>
              <a:t>til</a:t>
            </a:r>
            <a:r>
              <a:rPr lang="en-US" dirty="0"/>
              <a:t> </a:t>
            </a:r>
            <a:r>
              <a:rPr lang="en-US" dirty="0" err="1"/>
              <a:t>tilstand</a:t>
            </a:r>
            <a:r>
              <a:rPr lang="en-US" dirty="0"/>
              <a:t> k=f (for ”final”)</a:t>
            </a:r>
          </a:p>
          <a:p>
            <a:endParaRPr lang="en-US" dirty="0"/>
          </a:p>
          <a:p>
            <a:endParaRPr lang="en-US" dirty="0"/>
          </a:p>
          <a:p>
            <a:r>
              <a:rPr lang="en-US" dirty="0" err="1"/>
              <a:t>Tidsavhengig</a:t>
            </a:r>
            <a:r>
              <a:rPr lang="en-US" dirty="0"/>
              <a:t> </a:t>
            </a:r>
            <a:r>
              <a:rPr lang="en-US" dirty="0" err="1"/>
              <a:t>perturbasjonsteori</a:t>
            </a:r>
            <a:r>
              <a:rPr lang="en-US" dirty="0"/>
              <a:t> </a:t>
            </a:r>
            <a:r>
              <a:rPr lang="en-US" dirty="0" err="1"/>
              <a:t>gir</a:t>
            </a:r>
            <a:r>
              <a:rPr lang="en-US" dirty="0"/>
              <a:t> </a:t>
            </a:r>
            <a:r>
              <a:rPr lang="en-US" dirty="0" err="1"/>
              <a:t>generelle</a:t>
            </a:r>
            <a:r>
              <a:rPr lang="en-US" dirty="0"/>
              <a:t> </a:t>
            </a:r>
            <a:r>
              <a:rPr lang="en-US" dirty="0" err="1"/>
              <a:t>resultater</a:t>
            </a:r>
            <a:r>
              <a:rPr lang="en-US" dirty="0"/>
              <a:t> for </a:t>
            </a:r>
            <a:r>
              <a:rPr lang="en-US" u="sng" dirty="0" err="1"/>
              <a:t>periodiske</a:t>
            </a:r>
            <a:r>
              <a:rPr lang="en-US" u="sng" dirty="0"/>
              <a:t> </a:t>
            </a:r>
            <a:r>
              <a:rPr lang="en-US" u="sng" dirty="0" err="1"/>
              <a:t>perturbasjoner</a:t>
            </a:r>
            <a:endParaRPr lang="en-US" u="sng" dirty="0"/>
          </a:p>
          <a:p>
            <a:endParaRPr lang="en-US" u="sng" dirty="0"/>
          </a:p>
          <a:p>
            <a:endParaRPr lang="en-US" u="sng" dirty="0"/>
          </a:p>
          <a:p>
            <a:r>
              <a:rPr lang="en-US" dirty="0" err="1"/>
              <a:t>Ett</a:t>
            </a:r>
            <a:r>
              <a:rPr lang="en-US" dirty="0"/>
              <a:t> av </a:t>
            </a:r>
            <a:r>
              <a:rPr lang="en-US" dirty="0" err="1"/>
              <a:t>resultatene</a:t>
            </a:r>
            <a:r>
              <a:rPr lang="en-US" dirty="0"/>
              <a:t> er </a:t>
            </a:r>
            <a:r>
              <a:rPr lang="en-US" u="sng" dirty="0"/>
              <a:t>Fermis </a:t>
            </a:r>
            <a:r>
              <a:rPr lang="en-US" u="sng" dirty="0" err="1"/>
              <a:t>gyldne</a:t>
            </a:r>
            <a:r>
              <a:rPr lang="en-US" u="sng" dirty="0"/>
              <a:t> regel:</a:t>
            </a:r>
            <a:endParaRPr lang="en-US" dirty="0"/>
          </a:p>
          <a:p>
            <a:endParaRPr lang="en-US" dirty="0"/>
          </a:p>
          <a:p>
            <a:endParaRPr lang="en-US" dirty="0"/>
          </a:p>
        </p:txBody>
      </p:sp>
      <p:pic>
        <p:nvPicPr>
          <p:cNvPr id="4" name="Picture 3">
            <a:extLst>
              <a:ext uri="{FF2B5EF4-FFF2-40B4-BE49-F238E27FC236}">
                <a16:creationId xmlns:a16="http://schemas.microsoft.com/office/drawing/2014/main" id="{14851357-92E0-00F3-1FDC-F2CCD9A311D1}"/>
              </a:ext>
            </a:extLst>
          </p:cNvPr>
          <p:cNvPicPr>
            <a:picLocks noChangeAspect="1"/>
          </p:cNvPicPr>
          <p:nvPr/>
        </p:nvPicPr>
        <p:blipFill>
          <a:blip r:embed="rId2"/>
          <a:stretch>
            <a:fillRect/>
          </a:stretch>
        </p:blipFill>
        <p:spPr>
          <a:xfrm>
            <a:off x="4227706" y="1895552"/>
            <a:ext cx="2933700" cy="368300"/>
          </a:xfrm>
          <a:prstGeom prst="rect">
            <a:avLst/>
          </a:prstGeom>
        </p:spPr>
      </p:pic>
      <p:pic>
        <p:nvPicPr>
          <p:cNvPr id="5" name="Picture 4">
            <a:extLst>
              <a:ext uri="{FF2B5EF4-FFF2-40B4-BE49-F238E27FC236}">
                <a16:creationId xmlns:a16="http://schemas.microsoft.com/office/drawing/2014/main" id="{C67D2E44-8900-8690-E3C9-275812B3048A}"/>
              </a:ext>
            </a:extLst>
          </p:cNvPr>
          <p:cNvPicPr>
            <a:picLocks noChangeAspect="1"/>
          </p:cNvPicPr>
          <p:nvPr/>
        </p:nvPicPr>
        <p:blipFill>
          <a:blip r:embed="rId3"/>
          <a:stretch>
            <a:fillRect/>
          </a:stretch>
        </p:blipFill>
        <p:spPr>
          <a:xfrm>
            <a:off x="4507106" y="3665927"/>
            <a:ext cx="2374900" cy="330200"/>
          </a:xfrm>
          <a:prstGeom prst="rect">
            <a:avLst/>
          </a:prstGeom>
        </p:spPr>
      </p:pic>
      <p:pic>
        <p:nvPicPr>
          <p:cNvPr id="6" name="Picture 5">
            <a:extLst>
              <a:ext uri="{FF2B5EF4-FFF2-40B4-BE49-F238E27FC236}">
                <a16:creationId xmlns:a16="http://schemas.microsoft.com/office/drawing/2014/main" id="{7489CC10-F2C8-AE24-B7E8-70AE1CE4F980}"/>
              </a:ext>
            </a:extLst>
          </p:cNvPr>
          <p:cNvPicPr>
            <a:picLocks noChangeAspect="1"/>
          </p:cNvPicPr>
          <p:nvPr/>
        </p:nvPicPr>
        <p:blipFill>
          <a:blip r:embed="rId4"/>
          <a:stretch>
            <a:fillRect/>
          </a:stretch>
        </p:blipFill>
        <p:spPr>
          <a:xfrm>
            <a:off x="2209800" y="5521296"/>
            <a:ext cx="7772400" cy="506675"/>
          </a:xfrm>
          <a:prstGeom prst="rect">
            <a:avLst/>
          </a:prstGeom>
        </p:spPr>
      </p:pic>
      <p:sp>
        <p:nvSpPr>
          <p:cNvPr id="7" name="Line Callout 1 6">
            <a:extLst>
              <a:ext uri="{FF2B5EF4-FFF2-40B4-BE49-F238E27FC236}">
                <a16:creationId xmlns:a16="http://schemas.microsoft.com/office/drawing/2014/main" id="{04DEFACD-91A0-A501-1421-CDFD5A46FDB3}"/>
              </a:ext>
            </a:extLst>
          </p:cNvPr>
          <p:cNvSpPr/>
          <p:nvPr/>
        </p:nvSpPr>
        <p:spPr>
          <a:xfrm>
            <a:off x="3298747" y="6218714"/>
            <a:ext cx="2797253" cy="602472"/>
          </a:xfrm>
          <a:prstGeom prst="borderCallout1">
            <a:avLst>
              <a:gd name="adj1" fmla="val 18750"/>
              <a:gd name="adj2" fmla="val -8333"/>
              <a:gd name="adj3" fmla="val -30983"/>
              <a:gd name="adj4" fmla="val -2358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Overgangssannynlighet</a:t>
            </a:r>
            <a:endParaRPr lang="en-US" sz="1600" dirty="0"/>
          </a:p>
        </p:txBody>
      </p:sp>
      <p:sp>
        <p:nvSpPr>
          <p:cNvPr id="8" name="Line Callout 1 7">
            <a:extLst>
              <a:ext uri="{FF2B5EF4-FFF2-40B4-BE49-F238E27FC236}">
                <a16:creationId xmlns:a16="http://schemas.microsoft.com/office/drawing/2014/main" id="{4AB71759-9701-02DC-6D3C-26B33750FCCE}"/>
              </a:ext>
            </a:extLst>
          </p:cNvPr>
          <p:cNvSpPr/>
          <p:nvPr/>
        </p:nvSpPr>
        <p:spPr>
          <a:xfrm>
            <a:off x="7435849" y="4382429"/>
            <a:ext cx="3035146" cy="754923"/>
          </a:xfrm>
          <a:prstGeom prst="borderCallout1">
            <a:avLst>
              <a:gd name="adj1" fmla="val 57619"/>
              <a:gd name="adj2" fmla="val -5941"/>
              <a:gd name="adj3" fmla="val 168915"/>
              <a:gd name="adj4" fmla="val -279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Må</a:t>
            </a:r>
            <a:r>
              <a:rPr lang="en-US" sz="1600" dirty="0"/>
              <a:t> </a:t>
            </a:r>
            <a:r>
              <a:rPr lang="en-US" sz="1600" dirty="0" err="1"/>
              <a:t>være</a:t>
            </a:r>
            <a:r>
              <a:rPr lang="en-US" sz="1600" dirty="0"/>
              <a:t> </a:t>
            </a:r>
            <a:r>
              <a:rPr lang="en-US" sz="1600" dirty="0" err="1"/>
              <a:t>ulik</a:t>
            </a:r>
            <a:r>
              <a:rPr lang="en-US" sz="1600" dirty="0"/>
              <a:t> null – </a:t>
            </a:r>
            <a:r>
              <a:rPr lang="en-US" sz="1600" dirty="0" err="1"/>
              <a:t>gir</a:t>
            </a:r>
            <a:r>
              <a:rPr lang="en-US" sz="1600" dirty="0"/>
              <a:t> </a:t>
            </a:r>
            <a:r>
              <a:rPr lang="en-US" sz="1600" dirty="0" err="1"/>
              <a:t>seleksjonsregel</a:t>
            </a:r>
            <a:r>
              <a:rPr lang="en-US" sz="1600" dirty="0"/>
              <a:t> for IR-</a:t>
            </a:r>
            <a:r>
              <a:rPr lang="en-US" sz="1600" dirty="0" err="1"/>
              <a:t>spektroskopi</a:t>
            </a:r>
            <a:r>
              <a:rPr lang="en-US" sz="1600" dirty="0"/>
              <a:t>!</a:t>
            </a:r>
          </a:p>
        </p:txBody>
      </p:sp>
    </p:spTree>
    <p:extLst>
      <p:ext uri="{BB962C8B-B14F-4D97-AF65-F5344CB8AC3E}">
        <p14:creationId xmlns:p14="http://schemas.microsoft.com/office/powerpoint/2010/main" val="983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6A7D-3F43-B2B7-AF57-AF3CFFBB8A2A}"/>
              </a:ext>
            </a:extLst>
          </p:cNvPr>
          <p:cNvSpPr>
            <a:spLocks noGrp="1"/>
          </p:cNvSpPr>
          <p:nvPr>
            <p:ph type="title"/>
          </p:nvPr>
        </p:nvSpPr>
        <p:spPr/>
        <p:txBody>
          <a:bodyPr/>
          <a:lstStyle/>
          <a:p>
            <a:r>
              <a:rPr lang="en-US" dirty="0" err="1"/>
              <a:t>Toatomig</a:t>
            </a:r>
            <a:r>
              <a:rPr lang="en-US" dirty="0"/>
              <a:t> </a:t>
            </a:r>
            <a:r>
              <a:rPr lang="en-US" dirty="0" err="1"/>
              <a:t>molekyl</a:t>
            </a:r>
            <a:r>
              <a:rPr lang="en-US" dirty="0"/>
              <a:t> 1</a:t>
            </a:r>
          </a:p>
        </p:txBody>
      </p:sp>
      <p:sp>
        <p:nvSpPr>
          <p:cNvPr id="3" name="Content Placeholder 2">
            <a:extLst>
              <a:ext uri="{FF2B5EF4-FFF2-40B4-BE49-F238E27FC236}">
                <a16:creationId xmlns:a16="http://schemas.microsoft.com/office/drawing/2014/main" id="{772E3F6E-8ADB-1C96-F96D-6F09444D5023}"/>
              </a:ext>
            </a:extLst>
          </p:cNvPr>
          <p:cNvSpPr>
            <a:spLocks noGrp="1"/>
          </p:cNvSpPr>
          <p:nvPr>
            <p:ph sz="half" idx="30"/>
          </p:nvPr>
        </p:nvSpPr>
        <p:spPr/>
        <p:txBody>
          <a:bodyPr/>
          <a:lstStyle/>
          <a:p>
            <a:r>
              <a:rPr lang="en-US" dirty="0" err="1"/>
              <a:t>Heteronukleært</a:t>
            </a:r>
            <a:r>
              <a:rPr lang="en-US" dirty="0"/>
              <a:t> </a:t>
            </a:r>
            <a:r>
              <a:rPr lang="en-US" dirty="0" err="1"/>
              <a:t>toatomig</a:t>
            </a:r>
            <a:r>
              <a:rPr lang="en-US" dirty="0"/>
              <a:t> </a:t>
            </a:r>
            <a:r>
              <a:rPr lang="en-US" dirty="0" err="1"/>
              <a:t>molekyl</a:t>
            </a:r>
            <a:endParaRPr lang="en-US" dirty="0"/>
          </a:p>
          <a:p>
            <a:r>
              <a:rPr lang="en-US" dirty="0" err="1"/>
              <a:t>Både</a:t>
            </a:r>
            <a:r>
              <a:rPr lang="en-US" dirty="0"/>
              <a:t> </a:t>
            </a:r>
            <a:r>
              <a:rPr lang="en-US" dirty="0" err="1"/>
              <a:t>nukleært</a:t>
            </a:r>
            <a:r>
              <a:rPr lang="en-US" dirty="0"/>
              <a:t> </a:t>
            </a:r>
            <a:r>
              <a:rPr lang="en-US" dirty="0" err="1"/>
              <a:t>og</a:t>
            </a:r>
            <a:r>
              <a:rPr lang="en-US" dirty="0"/>
              <a:t> </a:t>
            </a:r>
            <a:r>
              <a:rPr lang="en-US" dirty="0" err="1"/>
              <a:t>elektronisk</a:t>
            </a:r>
            <a:r>
              <a:rPr lang="en-US" dirty="0"/>
              <a:t> </a:t>
            </a:r>
            <a:r>
              <a:rPr lang="en-US" dirty="0" err="1"/>
              <a:t>dipolmoment</a:t>
            </a:r>
            <a:br>
              <a:rPr lang="en-US" dirty="0"/>
            </a:br>
            <a:r>
              <a:rPr lang="en-US" dirty="0" err="1"/>
              <a:t>generelt</a:t>
            </a:r>
            <a:endParaRPr lang="en-US" dirty="0"/>
          </a:p>
          <a:p>
            <a:endParaRPr lang="en-US" dirty="0"/>
          </a:p>
          <a:p>
            <a:endParaRPr lang="en-US" dirty="0"/>
          </a:p>
          <a:p>
            <a:pPr marL="0" indent="0">
              <a:buNone/>
            </a:pPr>
            <a:endParaRPr lang="en-US" dirty="0"/>
          </a:p>
          <a:p>
            <a:r>
              <a:rPr lang="en-US" dirty="0"/>
              <a:t>Vi </a:t>
            </a:r>
            <a:r>
              <a:rPr lang="en-US" dirty="0" err="1"/>
              <a:t>rekkeutvikler</a:t>
            </a:r>
            <a:r>
              <a:rPr lang="en-US" dirty="0"/>
              <a:t> </a:t>
            </a:r>
            <a:r>
              <a:rPr lang="en-US" dirty="0" err="1"/>
              <a:t>elektrisk</a:t>
            </a:r>
            <a:r>
              <a:rPr lang="en-US" dirty="0"/>
              <a:t> </a:t>
            </a:r>
            <a:r>
              <a:rPr lang="en-US" dirty="0" err="1"/>
              <a:t>dipol</a:t>
            </a:r>
            <a:r>
              <a:rPr lang="en-US" dirty="0"/>
              <a:t> om </a:t>
            </a:r>
            <a:r>
              <a:rPr lang="en-US" dirty="0" err="1"/>
              <a:t>likevekt</a:t>
            </a:r>
            <a:endParaRPr lang="en-US" dirty="0"/>
          </a:p>
          <a:p>
            <a:r>
              <a:rPr lang="en-US" dirty="0"/>
              <a:t>Vi </a:t>
            </a:r>
            <a:r>
              <a:rPr lang="en-US" dirty="0" err="1"/>
              <a:t>innfører</a:t>
            </a:r>
            <a:r>
              <a:rPr lang="en-US" dirty="0"/>
              <a:t> </a:t>
            </a:r>
            <a:r>
              <a:rPr lang="en-US" u="sng" dirty="0" err="1"/>
              <a:t>harmonisk</a:t>
            </a:r>
            <a:r>
              <a:rPr lang="en-US" u="sng" dirty="0"/>
              <a:t> </a:t>
            </a:r>
            <a:r>
              <a:rPr lang="en-US" u="sng" dirty="0" err="1"/>
              <a:t>approksimasjon</a:t>
            </a:r>
            <a:endParaRPr lang="en-US" u="sng" dirty="0"/>
          </a:p>
          <a:p>
            <a:r>
              <a:rPr lang="en-US" dirty="0" err="1"/>
              <a:t>Observerer</a:t>
            </a:r>
            <a:r>
              <a:rPr lang="en-US" dirty="0"/>
              <a:t> at alle </a:t>
            </a:r>
            <a:r>
              <a:rPr lang="en-US" dirty="0" err="1"/>
              <a:t>matriseelementer</a:t>
            </a:r>
            <a:r>
              <a:rPr lang="en-US" dirty="0"/>
              <a:t> av </a:t>
            </a:r>
            <a:r>
              <a:rPr lang="en-US" dirty="0" err="1"/>
              <a:t>kjernedipoloperator</a:t>
            </a:r>
            <a:r>
              <a:rPr lang="en-US" dirty="0"/>
              <a:t> </a:t>
            </a:r>
            <a:r>
              <a:rPr lang="en-US" dirty="0" err="1"/>
              <a:t>forsvinner</a:t>
            </a:r>
            <a:r>
              <a:rPr lang="en-US" dirty="0"/>
              <a:t> 🪄</a:t>
            </a:r>
          </a:p>
          <a:p>
            <a:r>
              <a:rPr lang="en-US" dirty="0" err="1"/>
              <a:t>Står</a:t>
            </a:r>
            <a:r>
              <a:rPr lang="en-US" dirty="0"/>
              <a:t> </a:t>
            </a:r>
            <a:r>
              <a:rPr lang="en-US" dirty="0" err="1"/>
              <a:t>igjen</a:t>
            </a:r>
            <a:r>
              <a:rPr lang="en-US" dirty="0"/>
              <a:t> med integral (</a:t>
            </a:r>
            <a:r>
              <a:rPr lang="en-US" dirty="0" err="1"/>
              <a:t>som</a:t>
            </a:r>
            <a:r>
              <a:rPr lang="en-US" dirty="0"/>
              <a:t> vi </a:t>
            </a:r>
            <a:r>
              <a:rPr lang="en-US" dirty="0" err="1"/>
              <a:t>gjør</a:t>
            </a:r>
            <a:r>
              <a:rPr lang="en-US" dirty="0"/>
              <a:t> </a:t>
            </a:r>
            <a:r>
              <a:rPr lang="en-US" dirty="0" err="1"/>
              <a:t>på</a:t>
            </a:r>
            <a:r>
              <a:rPr lang="en-US" dirty="0"/>
              <a:t> </a:t>
            </a:r>
            <a:r>
              <a:rPr lang="en-US" dirty="0" err="1"/>
              <a:t>tavla</a:t>
            </a:r>
            <a:r>
              <a:rPr lang="en-US" dirty="0"/>
              <a:t>)</a:t>
            </a:r>
          </a:p>
        </p:txBody>
      </p:sp>
      <p:pic>
        <p:nvPicPr>
          <p:cNvPr id="4" name="Screen Recording 2024-09-25 at 13.37.24">
            <a:hlinkClick r:id="" action="ppaction://media"/>
            <a:extLst>
              <a:ext uri="{FF2B5EF4-FFF2-40B4-BE49-F238E27FC236}">
                <a16:creationId xmlns:a16="http://schemas.microsoft.com/office/drawing/2014/main" id="{CB996C96-D376-44F2-412A-1056719131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0" y="0"/>
            <a:ext cx="4572000" cy="2091928"/>
          </a:xfrm>
          <a:prstGeom prst="rect">
            <a:avLst/>
          </a:prstGeom>
        </p:spPr>
      </p:pic>
      <p:pic>
        <p:nvPicPr>
          <p:cNvPr id="6" name="Picture 5">
            <a:extLst>
              <a:ext uri="{FF2B5EF4-FFF2-40B4-BE49-F238E27FC236}">
                <a16:creationId xmlns:a16="http://schemas.microsoft.com/office/drawing/2014/main" id="{B615F093-C397-2B29-1EA9-56296673825E}"/>
              </a:ext>
            </a:extLst>
          </p:cNvPr>
          <p:cNvPicPr>
            <a:picLocks noChangeAspect="1"/>
          </p:cNvPicPr>
          <p:nvPr/>
        </p:nvPicPr>
        <p:blipFill>
          <a:blip r:embed="rId5"/>
          <a:stretch>
            <a:fillRect/>
          </a:stretch>
        </p:blipFill>
        <p:spPr>
          <a:xfrm>
            <a:off x="6605411" y="2655503"/>
            <a:ext cx="2743200" cy="673100"/>
          </a:xfrm>
          <a:prstGeom prst="rect">
            <a:avLst/>
          </a:prstGeom>
        </p:spPr>
      </p:pic>
      <p:pic>
        <p:nvPicPr>
          <p:cNvPr id="7" name="Picture 6">
            <a:extLst>
              <a:ext uri="{FF2B5EF4-FFF2-40B4-BE49-F238E27FC236}">
                <a16:creationId xmlns:a16="http://schemas.microsoft.com/office/drawing/2014/main" id="{51DEAC09-06E0-8CDA-30A5-54392B6102CD}"/>
              </a:ext>
            </a:extLst>
          </p:cNvPr>
          <p:cNvPicPr>
            <a:picLocks noChangeAspect="1"/>
          </p:cNvPicPr>
          <p:nvPr/>
        </p:nvPicPr>
        <p:blipFill>
          <a:blip r:embed="rId6"/>
          <a:stretch>
            <a:fillRect/>
          </a:stretch>
        </p:blipFill>
        <p:spPr>
          <a:xfrm>
            <a:off x="6344066" y="3865947"/>
            <a:ext cx="3771900" cy="635000"/>
          </a:xfrm>
          <a:prstGeom prst="rect">
            <a:avLst/>
          </a:prstGeom>
        </p:spPr>
      </p:pic>
      <p:pic>
        <p:nvPicPr>
          <p:cNvPr id="8" name="Picture 7">
            <a:extLst>
              <a:ext uri="{FF2B5EF4-FFF2-40B4-BE49-F238E27FC236}">
                <a16:creationId xmlns:a16="http://schemas.microsoft.com/office/drawing/2014/main" id="{803378E7-1172-78E0-BCAE-E91206643EFC}"/>
              </a:ext>
            </a:extLst>
          </p:cNvPr>
          <p:cNvPicPr>
            <a:picLocks noChangeAspect="1"/>
          </p:cNvPicPr>
          <p:nvPr/>
        </p:nvPicPr>
        <p:blipFill>
          <a:blip r:embed="rId7"/>
          <a:stretch>
            <a:fillRect/>
          </a:stretch>
        </p:blipFill>
        <p:spPr>
          <a:xfrm>
            <a:off x="5802489" y="4592765"/>
            <a:ext cx="2654300" cy="368300"/>
          </a:xfrm>
          <a:prstGeom prst="rect">
            <a:avLst/>
          </a:prstGeom>
        </p:spPr>
      </p:pic>
      <p:pic>
        <p:nvPicPr>
          <p:cNvPr id="9" name="Picture 8">
            <a:extLst>
              <a:ext uri="{FF2B5EF4-FFF2-40B4-BE49-F238E27FC236}">
                <a16:creationId xmlns:a16="http://schemas.microsoft.com/office/drawing/2014/main" id="{D75081BA-B79F-42F0-F3AF-18A3912E8CE2}"/>
              </a:ext>
            </a:extLst>
          </p:cNvPr>
          <p:cNvPicPr>
            <a:picLocks noChangeAspect="1"/>
          </p:cNvPicPr>
          <p:nvPr/>
        </p:nvPicPr>
        <p:blipFill>
          <a:blip r:embed="rId8"/>
          <a:stretch>
            <a:fillRect/>
          </a:stretch>
        </p:blipFill>
        <p:spPr>
          <a:xfrm>
            <a:off x="4138789" y="6058602"/>
            <a:ext cx="4318000" cy="635000"/>
          </a:xfrm>
          <a:prstGeom prst="rect">
            <a:avLst/>
          </a:prstGeom>
        </p:spPr>
      </p:pic>
      <p:pic>
        <p:nvPicPr>
          <p:cNvPr id="11" name="Picture 10">
            <a:extLst>
              <a:ext uri="{FF2B5EF4-FFF2-40B4-BE49-F238E27FC236}">
                <a16:creationId xmlns:a16="http://schemas.microsoft.com/office/drawing/2014/main" id="{3E365676-2F97-4654-E550-2B34F0DE7BA3}"/>
              </a:ext>
            </a:extLst>
          </p:cNvPr>
          <p:cNvPicPr>
            <a:picLocks noChangeAspect="1"/>
          </p:cNvPicPr>
          <p:nvPr/>
        </p:nvPicPr>
        <p:blipFill>
          <a:blip r:embed="rId9"/>
          <a:stretch>
            <a:fillRect/>
          </a:stretch>
        </p:blipFill>
        <p:spPr>
          <a:xfrm>
            <a:off x="2921000" y="2801553"/>
            <a:ext cx="3175000" cy="381000"/>
          </a:xfrm>
          <a:prstGeom prst="rect">
            <a:avLst/>
          </a:prstGeom>
        </p:spPr>
      </p:pic>
    </p:spTree>
    <p:extLst>
      <p:ext uri="{BB962C8B-B14F-4D97-AF65-F5344CB8AC3E}">
        <p14:creationId xmlns:p14="http://schemas.microsoft.com/office/powerpoint/2010/main" val="1310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6A7D-3F43-B2B7-AF57-AF3CFFBB8A2A}"/>
              </a:ext>
            </a:extLst>
          </p:cNvPr>
          <p:cNvSpPr>
            <a:spLocks noGrp="1"/>
          </p:cNvSpPr>
          <p:nvPr>
            <p:ph type="title"/>
          </p:nvPr>
        </p:nvSpPr>
        <p:spPr/>
        <p:txBody>
          <a:bodyPr/>
          <a:lstStyle/>
          <a:p>
            <a:r>
              <a:rPr lang="en-US" dirty="0" err="1"/>
              <a:t>Toatomig</a:t>
            </a:r>
            <a:r>
              <a:rPr lang="en-US" dirty="0"/>
              <a:t> </a:t>
            </a:r>
            <a:r>
              <a:rPr lang="en-US" dirty="0" err="1"/>
              <a:t>molekyl</a:t>
            </a:r>
            <a:r>
              <a:rPr lang="en-US" dirty="0"/>
              <a:t> 1, forts.</a:t>
            </a:r>
          </a:p>
        </p:txBody>
      </p:sp>
      <p:sp>
        <p:nvSpPr>
          <p:cNvPr id="3" name="Content Placeholder 2">
            <a:extLst>
              <a:ext uri="{FF2B5EF4-FFF2-40B4-BE49-F238E27FC236}">
                <a16:creationId xmlns:a16="http://schemas.microsoft.com/office/drawing/2014/main" id="{772E3F6E-8ADB-1C96-F96D-6F09444D5023}"/>
              </a:ext>
            </a:extLst>
          </p:cNvPr>
          <p:cNvSpPr>
            <a:spLocks noGrp="1"/>
          </p:cNvSpPr>
          <p:nvPr>
            <p:ph sz="half" idx="30"/>
          </p:nvPr>
        </p:nvSpPr>
        <p:spPr/>
        <p:txBody>
          <a:bodyPr/>
          <a:lstStyle/>
          <a:p>
            <a:r>
              <a:rPr lang="en-US" dirty="0" err="1"/>
              <a:t>Integralet</a:t>
            </a:r>
            <a:r>
              <a:rPr lang="en-US" dirty="0"/>
              <a:t> er null </a:t>
            </a:r>
            <a:r>
              <a:rPr lang="en-US" dirty="0" err="1"/>
              <a:t>dersom</a:t>
            </a:r>
            <a:r>
              <a:rPr lang="en-US" dirty="0"/>
              <a:t> </a:t>
            </a:r>
            <a:r>
              <a:rPr lang="en-US" i="1" dirty="0"/>
              <a:t>f = </a:t>
            </a:r>
            <a:r>
              <a:rPr lang="en-US" i="1" dirty="0" err="1"/>
              <a:t>i</a:t>
            </a:r>
            <a:r>
              <a:rPr lang="en-US" i="1" dirty="0"/>
              <a:t> </a:t>
            </a:r>
            <a:r>
              <a:rPr lang="en-US" dirty="0"/>
              <a:t>+ </a:t>
            </a:r>
            <a:r>
              <a:rPr lang="en-US" dirty="0" err="1"/>
              <a:t>partall</a:t>
            </a:r>
            <a:endParaRPr lang="en-US" dirty="0"/>
          </a:p>
          <a:p>
            <a:r>
              <a:rPr lang="en-US" dirty="0" err="1"/>
              <a:t>Integralet</a:t>
            </a:r>
            <a:r>
              <a:rPr lang="en-US" dirty="0"/>
              <a:t> er </a:t>
            </a:r>
            <a:r>
              <a:rPr lang="en-US" dirty="0" err="1"/>
              <a:t>ikke</a:t>
            </a:r>
            <a:r>
              <a:rPr lang="en-US" dirty="0"/>
              <a:t> null </a:t>
            </a:r>
            <a:r>
              <a:rPr lang="en-US" dirty="0" err="1"/>
              <a:t>dersom</a:t>
            </a:r>
            <a:r>
              <a:rPr lang="en-US" dirty="0"/>
              <a:t> </a:t>
            </a:r>
            <a:r>
              <a:rPr lang="en-US" i="1" dirty="0"/>
              <a:t>f = </a:t>
            </a:r>
            <a:r>
              <a:rPr lang="en-US" i="1" dirty="0" err="1"/>
              <a:t>i</a:t>
            </a:r>
            <a:r>
              <a:rPr lang="en-US" i="1" dirty="0"/>
              <a:t> +</a:t>
            </a:r>
            <a:r>
              <a:rPr lang="en-US" dirty="0"/>
              <a:t> </a:t>
            </a:r>
            <a:r>
              <a:rPr lang="en-US" dirty="0" err="1"/>
              <a:t>oddetall</a:t>
            </a:r>
            <a:endParaRPr lang="en-US" dirty="0"/>
          </a:p>
          <a:p>
            <a:r>
              <a:rPr lang="en-US" dirty="0" err="1"/>
              <a:t>Siden</a:t>
            </a:r>
            <a:r>
              <a:rPr lang="en-US" dirty="0"/>
              <a:t> </a:t>
            </a:r>
            <a:r>
              <a:rPr lang="en-US" dirty="0" err="1"/>
              <a:t>grunntilstanden</a:t>
            </a:r>
            <a:r>
              <a:rPr lang="en-US" dirty="0"/>
              <a:t> er </a:t>
            </a:r>
            <a:r>
              <a:rPr lang="en-US" dirty="0" err="1"/>
              <a:t>overveldende</a:t>
            </a:r>
            <a:r>
              <a:rPr lang="en-US" dirty="0"/>
              <a:t> </a:t>
            </a:r>
            <a:r>
              <a:rPr lang="en-US" dirty="0" err="1"/>
              <a:t>dominerende</a:t>
            </a:r>
            <a:r>
              <a:rPr lang="en-US" dirty="0"/>
              <a:t> </a:t>
            </a:r>
            <a:r>
              <a:rPr lang="en-US" dirty="0" err="1"/>
              <a:t>i</a:t>
            </a:r>
            <a:r>
              <a:rPr lang="en-US" dirty="0"/>
              <a:t> </a:t>
            </a:r>
            <a:r>
              <a:rPr lang="en-US" dirty="0" err="1"/>
              <a:t>populasjon</a:t>
            </a:r>
            <a:endParaRPr lang="en-US" dirty="0"/>
          </a:p>
          <a:p>
            <a:pPr lvl="1"/>
            <a:r>
              <a:rPr lang="en-US" i="1" dirty="0" err="1"/>
              <a:t>i</a:t>
            </a:r>
            <a:r>
              <a:rPr lang="en-US" i="1" dirty="0"/>
              <a:t> = 0, f = 1</a:t>
            </a:r>
            <a:r>
              <a:rPr lang="en-US" dirty="0"/>
              <a:t> er </a:t>
            </a:r>
            <a:r>
              <a:rPr lang="en-US" dirty="0" err="1"/>
              <a:t>dominerende</a:t>
            </a:r>
            <a:r>
              <a:rPr lang="en-US" dirty="0"/>
              <a:t> </a:t>
            </a:r>
            <a:r>
              <a:rPr lang="en-US" dirty="0" err="1"/>
              <a:t>bidrag</a:t>
            </a:r>
            <a:endParaRPr lang="en-US" dirty="0"/>
          </a:p>
          <a:p>
            <a:pPr lvl="1"/>
            <a:r>
              <a:rPr lang="en-US" dirty="0"/>
              <a:t>”𝛥</a:t>
            </a:r>
            <a:r>
              <a:rPr lang="en-US" i="1" dirty="0"/>
              <a:t>n = 1”</a:t>
            </a:r>
            <a:endParaRPr lang="en-US" dirty="0"/>
          </a:p>
        </p:txBody>
      </p:sp>
      <p:pic>
        <p:nvPicPr>
          <p:cNvPr id="4" name="Screen Recording 2024-09-25 at 13.37.24">
            <a:hlinkClick r:id="" action="ppaction://media"/>
            <a:extLst>
              <a:ext uri="{FF2B5EF4-FFF2-40B4-BE49-F238E27FC236}">
                <a16:creationId xmlns:a16="http://schemas.microsoft.com/office/drawing/2014/main" id="{CB996C96-D376-44F2-412A-1056719131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0" y="0"/>
            <a:ext cx="4572000" cy="2091928"/>
          </a:xfrm>
          <a:prstGeom prst="rect">
            <a:avLst/>
          </a:prstGeom>
        </p:spPr>
      </p:pic>
      <p:sp>
        <p:nvSpPr>
          <p:cNvPr id="10" name="Cloud Callout 9">
            <a:extLst>
              <a:ext uri="{FF2B5EF4-FFF2-40B4-BE49-F238E27FC236}">
                <a16:creationId xmlns:a16="http://schemas.microsoft.com/office/drawing/2014/main" id="{3E96F698-E2DE-9553-6128-272BDF0090E2}"/>
              </a:ext>
            </a:extLst>
          </p:cNvPr>
          <p:cNvSpPr/>
          <p:nvPr/>
        </p:nvSpPr>
        <p:spPr>
          <a:xfrm>
            <a:off x="5863167" y="2664545"/>
            <a:ext cx="5734756" cy="308468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Heteronukleære</a:t>
            </a:r>
            <a:r>
              <a:rPr lang="en-US" sz="2000" dirty="0"/>
              <a:t> </a:t>
            </a:r>
            <a:r>
              <a:rPr lang="en-US" sz="2000" dirty="0" err="1"/>
              <a:t>toatomige</a:t>
            </a:r>
            <a:r>
              <a:rPr lang="en-US" sz="2000" dirty="0"/>
              <a:t> </a:t>
            </a:r>
            <a:r>
              <a:rPr lang="en-US" sz="2000" dirty="0" err="1"/>
              <a:t>molekyl</a:t>
            </a:r>
            <a:r>
              <a:rPr lang="en-US" sz="2000" dirty="0"/>
              <a:t> er IR-</a:t>
            </a:r>
            <a:r>
              <a:rPr lang="en-US" sz="2000" dirty="0" err="1"/>
              <a:t>aktive</a:t>
            </a:r>
            <a:r>
              <a:rPr lang="en-US" sz="2000" dirty="0"/>
              <a:t>. Det er </a:t>
            </a:r>
            <a:r>
              <a:rPr lang="en-US" sz="2000" dirty="0" err="1"/>
              <a:t>kun</a:t>
            </a:r>
            <a:r>
              <a:rPr lang="en-US" sz="2000" dirty="0"/>
              <a:t> 1 </a:t>
            </a:r>
            <a:r>
              <a:rPr lang="en-US" sz="2000" dirty="0" err="1"/>
              <a:t>overgang</a:t>
            </a:r>
            <a:r>
              <a:rPr lang="en-US" sz="2000" dirty="0"/>
              <a:t> </a:t>
            </a:r>
            <a:r>
              <a:rPr lang="en-US" sz="2000" dirty="0" err="1"/>
              <a:t>som</a:t>
            </a:r>
            <a:r>
              <a:rPr lang="en-US" sz="2000" dirty="0"/>
              <a:t> </a:t>
            </a:r>
            <a:r>
              <a:rPr lang="en-US" sz="2000" dirty="0" err="1"/>
              <a:t>generelt</a:t>
            </a:r>
            <a:r>
              <a:rPr lang="en-US" sz="2000" dirty="0"/>
              <a:t> </a:t>
            </a:r>
            <a:r>
              <a:rPr lang="en-US" sz="2000" dirty="0" err="1"/>
              <a:t>dominerer</a:t>
            </a:r>
            <a:r>
              <a:rPr lang="en-US" sz="2000" dirty="0"/>
              <a:t> </a:t>
            </a:r>
            <a:r>
              <a:rPr lang="en-US" sz="2000" dirty="0" err="1"/>
              <a:t>spekteret</a:t>
            </a:r>
            <a:endParaRPr lang="en-US" sz="2000" dirty="0"/>
          </a:p>
        </p:txBody>
      </p:sp>
    </p:spTree>
    <p:extLst>
      <p:ext uri="{BB962C8B-B14F-4D97-AF65-F5344CB8AC3E}">
        <p14:creationId xmlns:p14="http://schemas.microsoft.com/office/powerpoint/2010/main" val="26251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052D-2993-D883-4C9F-E6508AC8C0B6}"/>
              </a:ext>
            </a:extLst>
          </p:cNvPr>
          <p:cNvSpPr>
            <a:spLocks noGrp="1"/>
          </p:cNvSpPr>
          <p:nvPr>
            <p:ph type="title"/>
          </p:nvPr>
        </p:nvSpPr>
        <p:spPr/>
        <p:txBody>
          <a:bodyPr/>
          <a:lstStyle/>
          <a:p>
            <a:r>
              <a:rPr lang="en-US" dirty="0" err="1"/>
              <a:t>Toatomig</a:t>
            </a:r>
            <a:r>
              <a:rPr lang="en-US" dirty="0"/>
              <a:t> </a:t>
            </a:r>
            <a:r>
              <a:rPr lang="en-US" dirty="0" err="1"/>
              <a:t>molekyl</a:t>
            </a:r>
            <a:r>
              <a:rPr lang="en-US" dirty="0"/>
              <a:t> 2</a:t>
            </a:r>
          </a:p>
        </p:txBody>
      </p:sp>
      <p:sp>
        <p:nvSpPr>
          <p:cNvPr id="3" name="Content Placeholder 2">
            <a:extLst>
              <a:ext uri="{FF2B5EF4-FFF2-40B4-BE49-F238E27FC236}">
                <a16:creationId xmlns:a16="http://schemas.microsoft.com/office/drawing/2014/main" id="{0CA06BE7-69A5-D8D2-1FB9-C005CBCA868D}"/>
              </a:ext>
            </a:extLst>
          </p:cNvPr>
          <p:cNvSpPr>
            <a:spLocks noGrp="1"/>
          </p:cNvSpPr>
          <p:nvPr>
            <p:ph sz="half" idx="30"/>
          </p:nvPr>
        </p:nvSpPr>
        <p:spPr/>
        <p:txBody>
          <a:bodyPr/>
          <a:lstStyle/>
          <a:p>
            <a:r>
              <a:rPr lang="en-US" dirty="0" err="1"/>
              <a:t>Eneste</a:t>
            </a:r>
            <a:r>
              <a:rPr lang="en-US" dirty="0"/>
              <a:t> </a:t>
            </a:r>
            <a:r>
              <a:rPr lang="en-US" dirty="0" err="1"/>
              <a:t>vibrasjonelle</a:t>
            </a:r>
            <a:r>
              <a:rPr lang="en-US" dirty="0"/>
              <a:t> mode: </a:t>
            </a:r>
            <a:r>
              <a:rPr lang="en-US" dirty="0" err="1"/>
              <a:t>strekkmode</a:t>
            </a:r>
            <a:endParaRPr lang="en-US" dirty="0"/>
          </a:p>
          <a:p>
            <a:r>
              <a:rPr lang="en-US" dirty="0" err="1"/>
              <a:t>Homonukleære</a:t>
            </a:r>
            <a:r>
              <a:rPr lang="en-US" dirty="0"/>
              <a:t>: </a:t>
            </a:r>
            <a:r>
              <a:rPr lang="en-US" dirty="0" err="1"/>
              <a:t>intet</a:t>
            </a:r>
            <a:r>
              <a:rPr lang="en-US" dirty="0"/>
              <a:t> permanent </a:t>
            </a:r>
            <a:r>
              <a:rPr lang="en-US" dirty="0" err="1"/>
              <a:t>dipolmoment</a:t>
            </a:r>
            <a:r>
              <a:rPr lang="en-US" dirty="0"/>
              <a:t>. </a:t>
            </a:r>
            <a:r>
              <a:rPr lang="en-US" dirty="0" err="1"/>
              <a:t>Faktisk</a:t>
            </a:r>
            <a:endParaRPr lang="en-US" dirty="0"/>
          </a:p>
          <a:p>
            <a:endParaRPr lang="en-US" dirty="0"/>
          </a:p>
          <a:p>
            <a:endParaRPr lang="en-US" dirty="0"/>
          </a:p>
          <a:p>
            <a:r>
              <a:rPr lang="en-US" dirty="0"/>
              <a:t>Fermis </a:t>
            </a:r>
            <a:r>
              <a:rPr lang="en-US" dirty="0" err="1"/>
              <a:t>gyldne</a:t>
            </a:r>
            <a:r>
              <a:rPr lang="en-US" dirty="0"/>
              <a:t> regel </a:t>
            </a:r>
            <a:r>
              <a:rPr lang="en-US" dirty="0" err="1"/>
              <a:t>gir</a:t>
            </a:r>
            <a:r>
              <a:rPr lang="en-US" dirty="0"/>
              <a:t> da</a:t>
            </a:r>
          </a:p>
          <a:p>
            <a:endParaRPr lang="en-US" dirty="0"/>
          </a:p>
          <a:p>
            <a:pPr marL="0" indent="0">
              <a:buNone/>
            </a:pPr>
            <a:endParaRPr lang="en-US" dirty="0"/>
          </a:p>
        </p:txBody>
      </p:sp>
      <p:pic>
        <p:nvPicPr>
          <p:cNvPr id="4" name="Picture 3">
            <a:extLst>
              <a:ext uri="{FF2B5EF4-FFF2-40B4-BE49-F238E27FC236}">
                <a16:creationId xmlns:a16="http://schemas.microsoft.com/office/drawing/2014/main" id="{E577942D-A602-580A-FCF8-48A9AB66AE68}"/>
              </a:ext>
            </a:extLst>
          </p:cNvPr>
          <p:cNvPicPr>
            <a:picLocks noChangeAspect="1"/>
          </p:cNvPicPr>
          <p:nvPr/>
        </p:nvPicPr>
        <p:blipFill>
          <a:blip r:embed="rId5"/>
          <a:stretch>
            <a:fillRect/>
          </a:stretch>
        </p:blipFill>
        <p:spPr>
          <a:xfrm>
            <a:off x="5164667" y="2352322"/>
            <a:ext cx="965200" cy="279400"/>
          </a:xfrm>
          <a:prstGeom prst="rect">
            <a:avLst/>
          </a:prstGeom>
        </p:spPr>
      </p:pic>
      <p:pic>
        <p:nvPicPr>
          <p:cNvPr id="5" name="Picture 4">
            <a:extLst>
              <a:ext uri="{FF2B5EF4-FFF2-40B4-BE49-F238E27FC236}">
                <a16:creationId xmlns:a16="http://schemas.microsoft.com/office/drawing/2014/main" id="{46015008-9A81-12A2-FF1C-97C5C28ECA41}"/>
              </a:ext>
            </a:extLst>
          </p:cNvPr>
          <p:cNvPicPr>
            <a:picLocks noChangeAspect="1"/>
          </p:cNvPicPr>
          <p:nvPr/>
        </p:nvPicPr>
        <p:blipFill>
          <a:blip r:embed="rId6"/>
          <a:stretch>
            <a:fillRect/>
          </a:stretch>
        </p:blipFill>
        <p:spPr>
          <a:xfrm>
            <a:off x="2772834" y="3902089"/>
            <a:ext cx="1397000" cy="304800"/>
          </a:xfrm>
          <a:prstGeom prst="rect">
            <a:avLst/>
          </a:prstGeom>
        </p:spPr>
      </p:pic>
      <p:sp>
        <p:nvSpPr>
          <p:cNvPr id="6" name="Cloud Callout 5">
            <a:extLst>
              <a:ext uri="{FF2B5EF4-FFF2-40B4-BE49-F238E27FC236}">
                <a16:creationId xmlns:a16="http://schemas.microsoft.com/office/drawing/2014/main" id="{F5C61AE6-73DD-E7F7-41EE-A7898F4B110C}"/>
              </a:ext>
            </a:extLst>
          </p:cNvPr>
          <p:cNvSpPr/>
          <p:nvPr/>
        </p:nvSpPr>
        <p:spPr>
          <a:xfrm>
            <a:off x="5863167" y="2664545"/>
            <a:ext cx="5734756" cy="308468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Homonukleære</a:t>
            </a:r>
            <a:r>
              <a:rPr lang="en-US" sz="2000" dirty="0"/>
              <a:t> </a:t>
            </a:r>
            <a:r>
              <a:rPr lang="en-US" sz="2000" dirty="0" err="1"/>
              <a:t>toatomige</a:t>
            </a:r>
            <a:r>
              <a:rPr lang="en-US" sz="2000" dirty="0"/>
              <a:t> </a:t>
            </a:r>
            <a:r>
              <a:rPr lang="en-US" sz="2000" dirty="0" err="1"/>
              <a:t>molekyl</a:t>
            </a:r>
            <a:r>
              <a:rPr lang="en-US" sz="2000" dirty="0"/>
              <a:t> er </a:t>
            </a:r>
            <a:r>
              <a:rPr lang="en-US" sz="2000" dirty="0" err="1"/>
              <a:t>ikke</a:t>
            </a:r>
            <a:r>
              <a:rPr lang="en-US" sz="2000" dirty="0"/>
              <a:t> IR-</a:t>
            </a:r>
            <a:r>
              <a:rPr lang="en-US" sz="2000" dirty="0" err="1"/>
              <a:t>aktive</a:t>
            </a:r>
            <a:r>
              <a:rPr lang="en-US" sz="2000" dirty="0"/>
              <a:t>! Det </a:t>
            </a:r>
            <a:r>
              <a:rPr lang="en-US" sz="2000" dirty="0" err="1"/>
              <a:t>vil</a:t>
            </a:r>
            <a:r>
              <a:rPr lang="en-US" sz="2000" dirty="0"/>
              <a:t> </a:t>
            </a:r>
            <a:r>
              <a:rPr lang="en-US" sz="2000" dirty="0" err="1"/>
              <a:t>ikke</a:t>
            </a:r>
            <a:r>
              <a:rPr lang="en-US" sz="2000" dirty="0"/>
              <a:t> </a:t>
            </a:r>
            <a:r>
              <a:rPr lang="en-US" sz="2000" dirty="0" err="1"/>
              <a:t>være</a:t>
            </a:r>
            <a:r>
              <a:rPr lang="en-US" sz="2000" dirty="0"/>
              <a:t> </a:t>
            </a:r>
            <a:r>
              <a:rPr lang="en-US" sz="2000" dirty="0" err="1"/>
              <a:t>noe</a:t>
            </a:r>
            <a:r>
              <a:rPr lang="en-US" sz="2000" dirty="0"/>
              <a:t> </a:t>
            </a:r>
            <a:r>
              <a:rPr lang="en-US" sz="2000" dirty="0" err="1"/>
              <a:t>absorbsjonssignal</a:t>
            </a:r>
            <a:r>
              <a:rPr lang="en-US" sz="2000" dirty="0"/>
              <a:t>!</a:t>
            </a:r>
          </a:p>
        </p:txBody>
      </p:sp>
      <p:pic>
        <p:nvPicPr>
          <p:cNvPr id="7" name="O2-stretch">
            <a:hlinkClick r:id="" action="ppaction://media"/>
            <a:extLst>
              <a:ext uri="{FF2B5EF4-FFF2-40B4-BE49-F238E27FC236}">
                <a16:creationId xmlns:a16="http://schemas.microsoft.com/office/drawing/2014/main" id="{A481A91C-158B-7899-15F1-2367152C98E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462787" y="354393"/>
            <a:ext cx="3135136" cy="1904089"/>
          </a:xfrm>
          <a:prstGeom prst="rect">
            <a:avLst/>
          </a:prstGeom>
        </p:spPr>
      </p:pic>
    </p:spTree>
    <p:extLst>
      <p:ext uri="{BB962C8B-B14F-4D97-AF65-F5344CB8AC3E}">
        <p14:creationId xmlns:p14="http://schemas.microsoft.com/office/powerpoint/2010/main" val="1050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1167-C35D-D875-443A-51EA019AF28D}"/>
              </a:ext>
            </a:extLst>
          </p:cNvPr>
          <p:cNvSpPr>
            <a:spLocks noGrp="1"/>
          </p:cNvSpPr>
          <p:nvPr>
            <p:ph type="title"/>
          </p:nvPr>
        </p:nvSpPr>
        <p:spPr/>
        <p:txBody>
          <a:bodyPr/>
          <a:lstStyle/>
          <a:p>
            <a:r>
              <a:rPr lang="en-US" dirty="0" err="1"/>
              <a:t>Egenfunksjonene</a:t>
            </a:r>
            <a:r>
              <a:rPr lang="en-US" dirty="0"/>
              <a:t> </a:t>
            </a:r>
            <a:r>
              <a:rPr lang="en-US" dirty="0" err="1"/>
              <a:t>til</a:t>
            </a:r>
            <a:r>
              <a:rPr lang="en-US" dirty="0"/>
              <a:t> H.O.</a:t>
            </a:r>
          </a:p>
        </p:txBody>
      </p:sp>
      <p:pic>
        <p:nvPicPr>
          <p:cNvPr id="5" name="Content Placeholder 4" descr="A diagram of different colored lines&#10;&#10;Description automatically generated">
            <a:extLst>
              <a:ext uri="{FF2B5EF4-FFF2-40B4-BE49-F238E27FC236}">
                <a16:creationId xmlns:a16="http://schemas.microsoft.com/office/drawing/2014/main" id="{1DAE1A8A-C160-305F-368F-5BD4B668C866}"/>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2201918" y="1082675"/>
            <a:ext cx="7788165" cy="4975225"/>
          </a:xfrm>
        </p:spPr>
      </p:pic>
    </p:spTree>
    <p:extLst>
      <p:ext uri="{BB962C8B-B14F-4D97-AF65-F5344CB8AC3E}">
        <p14:creationId xmlns:p14="http://schemas.microsoft.com/office/powerpoint/2010/main" val="2635818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51BB9-1886-CC46-C913-D857AFFE6DE6}"/>
              </a:ext>
            </a:extLst>
          </p:cNvPr>
          <p:cNvSpPr>
            <a:spLocks noGrp="1"/>
          </p:cNvSpPr>
          <p:nvPr>
            <p:ph type="title"/>
          </p:nvPr>
        </p:nvSpPr>
        <p:spPr/>
        <p:txBody>
          <a:bodyPr/>
          <a:lstStyle/>
          <a:p>
            <a:r>
              <a:rPr lang="en-US" dirty="0"/>
              <a:t>IR </a:t>
            </a:r>
            <a:r>
              <a:rPr lang="en-US" dirty="0" err="1"/>
              <a:t>absorbsjonsspektroskopi</a:t>
            </a:r>
            <a:r>
              <a:rPr lang="en-US" dirty="0"/>
              <a:t> - </a:t>
            </a:r>
            <a:r>
              <a:rPr lang="en-US" dirty="0" err="1"/>
              <a:t>eksperiment</a:t>
            </a:r>
            <a:endParaRPr lang="en-US" dirty="0"/>
          </a:p>
        </p:txBody>
      </p:sp>
      <p:sp>
        <p:nvSpPr>
          <p:cNvPr id="9" name="Content Placeholder 8">
            <a:extLst>
              <a:ext uri="{FF2B5EF4-FFF2-40B4-BE49-F238E27FC236}">
                <a16:creationId xmlns:a16="http://schemas.microsoft.com/office/drawing/2014/main" id="{1ED24B0D-E356-3972-0580-E4F1F7A24D79}"/>
              </a:ext>
            </a:extLst>
          </p:cNvPr>
          <p:cNvSpPr>
            <a:spLocks noGrp="1"/>
          </p:cNvSpPr>
          <p:nvPr>
            <p:ph sz="half" idx="30"/>
          </p:nvPr>
        </p:nvSpPr>
        <p:spPr>
          <a:xfrm>
            <a:off x="380170" y="1083365"/>
            <a:ext cx="7510764" cy="5351301"/>
          </a:xfrm>
        </p:spPr>
        <p:txBody>
          <a:bodyPr/>
          <a:lstStyle/>
          <a:p>
            <a:r>
              <a:rPr lang="en-US" dirty="0" err="1"/>
              <a:t>Lyskilde</a:t>
            </a:r>
            <a:r>
              <a:rPr lang="en-US" dirty="0"/>
              <a:t> med </a:t>
            </a:r>
            <a:r>
              <a:rPr lang="en-US" dirty="0" err="1"/>
              <a:t>bølgelengde</a:t>
            </a:r>
            <a:r>
              <a:rPr lang="en-US" dirty="0"/>
              <a:t> 𝜆 = c/𝜈</a:t>
            </a:r>
          </a:p>
          <a:p>
            <a:pPr lvl="1"/>
            <a:r>
              <a:rPr lang="en-US" dirty="0" err="1"/>
              <a:t>Monokromator</a:t>
            </a:r>
            <a:r>
              <a:rPr lang="en-US" dirty="0"/>
              <a:t> </a:t>
            </a:r>
            <a:r>
              <a:rPr lang="en-US" dirty="0" err="1"/>
              <a:t>sørger</a:t>
            </a:r>
            <a:r>
              <a:rPr lang="en-US" dirty="0"/>
              <a:t> for </a:t>
            </a:r>
            <a:r>
              <a:rPr lang="en-US" dirty="0" err="1"/>
              <a:t>kun</a:t>
            </a:r>
            <a:r>
              <a:rPr lang="en-US" dirty="0"/>
              <a:t> 1 </a:t>
            </a:r>
            <a:r>
              <a:rPr lang="en-US" dirty="0" err="1"/>
              <a:t>bølgelende</a:t>
            </a:r>
            <a:endParaRPr lang="en-US" dirty="0"/>
          </a:p>
          <a:p>
            <a:r>
              <a:rPr lang="en-US" dirty="0" err="1"/>
              <a:t>Lyset</a:t>
            </a:r>
            <a:r>
              <a:rPr lang="en-US" dirty="0"/>
              <a:t> </a:t>
            </a:r>
            <a:r>
              <a:rPr lang="en-US" dirty="0" err="1"/>
              <a:t>treffer</a:t>
            </a:r>
            <a:r>
              <a:rPr lang="en-US" dirty="0"/>
              <a:t> </a:t>
            </a:r>
            <a:r>
              <a:rPr lang="en-US" dirty="0" err="1"/>
              <a:t>en</a:t>
            </a:r>
            <a:r>
              <a:rPr lang="en-US" dirty="0"/>
              <a:t> </a:t>
            </a:r>
            <a:r>
              <a:rPr lang="en-US" dirty="0" err="1"/>
              <a:t>prøve</a:t>
            </a:r>
            <a:endParaRPr lang="en-US" dirty="0"/>
          </a:p>
          <a:p>
            <a:pPr lvl="1"/>
            <a:r>
              <a:rPr lang="en-US" i="1" dirty="0">
                <a:latin typeface="Times New Roman" panose="02020603050405020304" pitchFamily="18" charset="0"/>
                <a:cs typeface="Times New Roman" panose="02020603050405020304" pitchFamily="18" charset="0"/>
              </a:rPr>
              <a:t>I</a:t>
            </a:r>
            <a:r>
              <a:rPr lang="en-US" baseline="-25000" dirty="0"/>
              <a:t>0</a:t>
            </a:r>
            <a:r>
              <a:rPr lang="en-US" dirty="0"/>
              <a:t>(𝜆) = </a:t>
            </a:r>
            <a:r>
              <a:rPr lang="en-US" dirty="0" err="1"/>
              <a:t>innkommende</a:t>
            </a:r>
            <a:r>
              <a:rPr lang="en-US" dirty="0"/>
              <a:t> </a:t>
            </a:r>
            <a:r>
              <a:rPr lang="en-US" dirty="0" err="1"/>
              <a:t>intensitet</a:t>
            </a:r>
            <a:endParaRPr lang="en-US" dirty="0"/>
          </a:p>
          <a:p>
            <a:r>
              <a:rPr lang="en-US" dirty="0" err="1"/>
              <a:t>Prøven</a:t>
            </a:r>
            <a:r>
              <a:rPr lang="en-US" dirty="0"/>
              <a:t> </a:t>
            </a:r>
            <a:r>
              <a:rPr lang="en-US" dirty="0" err="1"/>
              <a:t>har</a:t>
            </a:r>
            <a:r>
              <a:rPr lang="en-US" dirty="0"/>
              <a:t> </a:t>
            </a:r>
            <a:r>
              <a:rPr lang="en-US" dirty="0" err="1"/>
              <a:t>lengde</a:t>
            </a:r>
            <a:r>
              <a:rPr lang="en-US" dirty="0"/>
              <a:t> </a:t>
            </a:r>
            <a:r>
              <a:rPr lang="en-US" i="1" dirty="0"/>
              <a:t>l</a:t>
            </a:r>
          </a:p>
          <a:p>
            <a:pPr lvl="1"/>
            <a:r>
              <a:rPr lang="en-US" i="1" dirty="0">
                <a:latin typeface="Times New Roman" panose="02020603050405020304" pitchFamily="18" charset="0"/>
                <a:cs typeface="Times New Roman" panose="02020603050405020304" pitchFamily="18" charset="0"/>
              </a:rPr>
              <a:t>I</a:t>
            </a:r>
            <a:r>
              <a:rPr lang="en-US" dirty="0"/>
              <a:t>(𝜆) = </a:t>
            </a:r>
            <a:r>
              <a:rPr lang="en-US" dirty="0" err="1"/>
              <a:t>utgående</a:t>
            </a:r>
            <a:r>
              <a:rPr lang="en-US" dirty="0"/>
              <a:t> </a:t>
            </a:r>
            <a:r>
              <a:rPr lang="en-US" dirty="0" err="1"/>
              <a:t>intensitet</a:t>
            </a:r>
            <a:endParaRPr lang="en-US" dirty="0"/>
          </a:p>
          <a:p>
            <a:r>
              <a:rPr lang="en-US" dirty="0"/>
              <a:t>Beer-Lambert </a:t>
            </a:r>
            <a:r>
              <a:rPr lang="en-US" dirty="0" err="1"/>
              <a:t>forteller</a:t>
            </a:r>
            <a:r>
              <a:rPr lang="en-US" dirty="0"/>
              <a:t> </a:t>
            </a:r>
            <a:r>
              <a:rPr lang="en-US" dirty="0" err="1"/>
              <a:t>oss</a:t>
            </a:r>
            <a:r>
              <a:rPr lang="en-US" dirty="0"/>
              <a:t> </a:t>
            </a:r>
            <a:r>
              <a:rPr lang="en-US" dirty="0" err="1"/>
              <a:t>hvordan</a:t>
            </a:r>
            <a:r>
              <a:rPr lang="en-US" dirty="0"/>
              <a:t> </a:t>
            </a:r>
            <a:r>
              <a:rPr lang="en-US" dirty="0" err="1"/>
              <a:t>lyset</a:t>
            </a:r>
            <a:r>
              <a:rPr lang="en-US" dirty="0"/>
              <a:t> </a:t>
            </a:r>
            <a:r>
              <a:rPr lang="en-US" dirty="0" err="1"/>
              <a:t>blir</a:t>
            </a:r>
            <a:r>
              <a:rPr lang="en-US" dirty="0"/>
              <a:t> </a:t>
            </a:r>
            <a:r>
              <a:rPr lang="en-US" dirty="0" err="1"/>
              <a:t>gradvis</a:t>
            </a:r>
            <a:r>
              <a:rPr lang="en-US" dirty="0"/>
              <a:t> </a:t>
            </a:r>
            <a:r>
              <a:rPr lang="en-US" dirty="0" err="1"/>
              <a:t>attenuert</a:t>
            </a:r>
            <a:r>
              <a:rPr lang="en-US" dirty="0"/>
              <a:t> </a:t>
            </a:r>
            <a:r>
              <a:rPr lang="en-US" dirty="0" err="1"/>
              <a:t>pga</a:t>
            </a:r>
            <a:r>
              <a:rPr lang="en-US" dirty="0"/>
              <a:t> </a:t>
            </a:r>
            <a:r>
              <a:rPr lang="en-US" dirty="0" err="1"/>
              <a:t>absorpsjon</a:t>
            </a:r>
            <a:r>
              <a:rPr lang="en-US" dirty="0"/>
              <a:t>:</a:t>
            </a:r>
          </a:p>
          <a:p>
            <a:endParaRPr lang="en-US" dirty="0"/>
          </a:p>
          <a:p>
            <a:r>
              <a:rPr lang="en-US" i="1" dirty="0">
                <a:latin typeface="Times New Roman" panose="02020603050405020304" pitchFamily="18" charset="0"/>
                <a:cs typeface="Times New Roman" panose="02020603050405020304" pitchFamily="18" charset="0"/>
              </a:rPr>
              <a:t>M</a:t>
            </a:r>
            <a:r>
              <a:rPr lang="en-US" i="1" dirty="0"/>
              <a:t> = </a:t>
            </a:r>
            <a:r>
              <a:rPr lang="en-US" dirty="0" err="1"/>
              <a:t>konsentrasjon</a:t>
            </a:r>
            <a:r>
              <a:rPr lang="en-US" dirty="0"/>
              <a:t> av </a:t>
            </a:r>
            <a:r>
              <a:rPr lang="en-US" dirty="0" err="1"/>
              <a:t>absorbant</a:t>
            </a:r>
            <a:endParaRPr lang="en-US" dirty="0"/>
          </a:p>
          <a:p>
            <a:r>
              <a:rPr lang="en-US" dirty="0"/>
              <a:t>𝜖(𝜆) = molar </a:t>
            </a:r>
            <a:r>
              <a:rPr lang="en-US" dirty="0" err="1"/>
              <a:t>absorpsjonskoeffisient</a:t>
            </a:r>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787F1C07-F7B2-2E83-A814-ECB3627CCC0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50</a:t>
            </a:fld>
            <a:endParaRPr lang="en-US" dirty="0"/>
          </a:p>
        </p:txBody>
      </p:sp>
      <p:pic>
        <p:nvPicPr>
          <p:cNvPr id="13" name="Picture 12" descr="A sun and a sign&#10;&#10;Description automatically generated">
            <a:extLst>
              <a:ext uri="{FF2B5EF4-FFF2-40B4-BE49-F238E27FC236}">
                <a16:creationId xmlns:a16="http://schemas.microsoft.com/office/drawing/2014/main" id="{873DC18D-F78B-5ADA-9B0E-BC2A7FFC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037" y="0"/>
            <a:ext cx="2694963" cy="68580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D0459D15-3391-CB73-E2B9-2A2DD6979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539" y="4938184"/>
            <a:ext cx="2603500" cy="368300"/>
          </a:xfrm>
          <a:prstGeom prst="rect">
            <a:avLst/>
          </a:prstGeom>
        </p:spPr>
      </p:pic>
    </p:spTree>
    <p:extLst>
      <p:ext uri="{BB962C8B-B14F-4D97-AF65-F5344CB8AC3E}">
        <p14:creationId xmlns:p14="http://schemas.microsoft.com/office/powerpoint/2010/main" val="78504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51BB9-1886-CC46-C913-D857AFFE6DE6}"/>
              </a:ext>
            </a:extLst>
          </p:cNvPr>
          <p:cNvSpPr>
            <a:spLocks noGrp="1"/>
          </p:cNvSpPr>
          <p:nvPr>
            <p:ph type="title"/>
          </p:nvPr>
        </p:nvSpPr>
        <p:spPr/>
        <p:txBody>
          <a:bodyPr/>
          <a:lstStyle/>
          <a:p>
            <a:r>
              <a:rPr lang="en-US" dirty="0"/>
              <a:t>IR </a:t>
            </a:r>
            <a:r>
              <a:rPr lang="en-US" dirty="0" err="1"/>
              <a:t>absorbsjonsspektroskopi</a:t>
            </a:r>
            <a:r>
              <a:rPr lang="en-US" dirty="0"/>
              <a:t> </a:t>
            </a:r>
            <a:r>
              <a:rPr lang="en-US" dirty="0" err="1"/>
              <a:t>i</a:t>
            </a:r>
            <a:r>
              <a:rPr lang="en-US" dirty="0"/>
              <a:t> - </a:t>
            </a:r>
            <a:r>
              <a:rPr lang="en-US" dirty="0" err="1"/>
              <a:t>eksperiment</a:t>
            </a:r>
            <a:r>
              <a:rPr lang="en-US" dirty="0"/>
              <a:t>, forts.</a:t>
            </a:r>
          </a:p>
        </p:txBody>
      </p:sp>
      <p:sp>
        <p:nvSpPr>
          <p:cNvPr id="9" name="Content Placeholder 8">
            <a:extLst>
              <a:ext uri="{FF2B5EF4-FFF2-40B4-BE49-F238E27FC236}">
                <a16:creationId xmlns:a16="http://schemas.microsoft.com/office/drawing/2014/main" id="{1ED24B0D-E356-3972-0580-E4F1F7A24D79}"/>
              </a:ext>
            </a:extLst>
          </p:cNvPr>
          <p:cNvSpPr>
            <a:spLocks noGrp="1"/>
          </p:cNvSpPr>
          <p:nvPr>
            <p:ph sz="half" idx="30"/>
          </p:nvPr>
        </p:nvSpPr>
        <p:spPr>
          <a:xfrm>
            <a:off x="380170" y="1083366"/>
            <a:ext cx="6054498" cy="4975236"/>
          </a:xfrm>
        </p:spPr>
        <p:txBody>
          <a:bodyPr/>
          <a:lstStyle/>
          <a:p>
            <a:r>
              <a:rPr lang="en-US" dirty="0"/>
              <a:t>Vi </a:t>
            </a:r>
            <a:r>
              <a:rPr lang="en-US" dirty="0" err="1"/>
              <a:t>beregner</a:t>
            </a:r>
            <a:r>
              <a:rPr lang="en-US" dirty="0"/>
              <a:t> </a:t>
            </a:r>
            <a:r>
              <a:rPr lang="en-US" dirty="0" err="1"/>
              <a:t>absorpsjon</a:t>
            </a:r>
            <a:r>
              <a:rPr lang="en-US" dirty="0"/>
              <a:t> </a:t>
            </a:r>
            <a:r>
              <a:rPr lang="en-US" dirty="0" err="1"/>
              <a:t>som</a:t>
            </a:r>
            <a:r>
              <a:rPr lang="en-US" dirty="0"/>
              <a:t> </a:t>
            </a:r>
            <a:r>
              <a:rPr lang="en-US" dirty="0" err="1"/>
              <a:t>funksjon</a:t>
            </a:r>
            <a:r>
              <a:rPr lang="en-US" dirty="0"/>
              <a:t> av </a:t>
            </a:r>
            <a:r>
              <a:rPr lang="en-US" dirty="0" err="1"/>
              <a:t>frekvens</a:t>
            </a:r>
            <a:endParaRPr lang="en-US" dirty="0"/>
          </a:p>
          <a:p>
            <a:endParaRPr lang="en-US" dirty="0"/>
          </a:p>
          <a:p>
            <a:endParaRPr lang="en-US" dirty="0"/>
          </a:p>
          <a:p>
            <a:r>
              <a:rPr lang="en-US" dirty="0"/>
              <a:t>Dersom 𝜖(𝜆) er </a:t>
            </a:r>
            <a:r>
              <a:rPr lang="en-US" u="sng" dirty="0" err="1"/>
              <a:t>stor</a:t>
            </a:r>
            <a:r>
              <a:rPr lang="en-US" dirty="0"/>
              <a:t>, </a:t>
            </a:r>
            <a:r>
              <a:rPr lang="en-US" dirty="0" err="1"/>
              <a:t>får</a:t>
            </a:r>
            <a:r>
              <a:rPr lang="en-US" dirty="0"/>
              <a:t> vi </a:t>
            </a:r>
            <a:r>
              <a:rPr lang="en-US" dirty="0" err="1"/>
              <a:t>kraftig</a:t>
            </a:r>
            <a:r>
              <a:rPr lang="en-US" dirty="0"/>
              <a:t> </a:t>
            </a:r>
            <a:r>
              <a:rPr lang="en-US" dirty="0" err="1"/>
              <a:t>dempning</a:t>
            </a:r>
            <a:endParaRPr lang="en-US" dirty="0"/>
          </a:p>
          <a:p>
            <a:r>
              <a:rPr lang="en-US" dirty="0"/>
              <a:t>Dersom 𝜖(𝜆) er </a:t>
            </a:r>
            <a:r>
              <a:rPr lang="en-US" u="sng" dirty="0" err="1"/>
              <a:t>liten</a:t>
            </a:r>
            <a:r>
              <a:rPr lang="en-US" i="1" u="sng" dirty="0"/>
              <a:t> </a:t>
            </a:r>
            <a:r>
              <a:rPr lang="en-US" dirty="0" err="1"/>
              <a:t>vår</a:t>
            </a:r>
            <a:r>
              <a:rPr lang="en-US" dirty="0"/>
              <a:t> vi </a:t>
            </a:r>
            <a:r>
              <a:rPr lang="en-US" dirty="0" err="1"/>
              <a:t>svak</a:t>
            </a:r>
            <a:r>
              <a:rPr lang="en-US" dirty="0"/>
              <a:t> </a:t>
            </a:r>
            <a:r>
              <a:rPr lang="en-US" dirty="0" err="1"/>
              <a:t>dempning</a:t>
            </a:r>
            <a:endParaRPr lang="en-US" dirty="0"/>
          </a:p>
          <a:p>
            <a:r>
              <a:rPr lang="en-US" dirty="0"/>
              <a:t>Vi </a:t>
            </a:r>
            <a:r>
              <a:rPr lang="en-US" dirty="0" err="1"/>
              <a:t>forventer</a:t>
            </a:r>
            <a:r>
              <a:rPr lang="en-US" dirty="0"/>
              <a:t> </a:t>
            </a:r>
            <a:r>
              <a:rPr lang="en-US" dirty="0" err="1"/>
              <a:t>altså</a:t>
            </a:r>
            <a:r>
              <a:rPr lang="en-US" dirty="0"/>
              <a:t> </a:t>
            </a:r>
            <a:r>
              <a:rPr lang="en-US" dirty="0" err="1"/>
              <a:t>noe</a:t>
            </a:r>
            <a:r>
              <a:rPr lang="en-US" dirty="0"/>
              <a:t> </a:t>
            </a:r>
            <a:r>
              <a:rPr lang="en-US" dirty="0" err="1"/>
              <a:t>slikt</a:t>
            </a:r>
            <a:r>
              <a:rPr lang="en-US" dirty="0"/>
              <a:t> </a:t>
            </a:r>
            <a:r>
              <a:rPr lang="en-US" dirty="0" err="1"/>
              <a:t>som</a:t>
            </a:r>
            <a:r>
              <a:rPr lang="en-US" dirty="0"/>
              <a:t>:</a:t>
            </a:r>
          </a:p>
        </p:txBody>
      </p:sp>
      <p:sp>
        <p:nvSpPr>
          <p:cNvPr id="7" name="Slide Number Placeholder 6">
            <a:extLst>
              <a:ext uri="{FF2B5EF4-FFF2-40B4-BE49-F238E27FC236}">
                <a16:creationId xmlns:a16="http://schemas.microsoft.com/office/drawing/2014/main" id="{787F1C07-F7B2-2E83-A814-ECB3627CCC0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51</a:t>
            </a:fld>
            <a:endParaRPr lang="en-US" dirty="0"/>
          </a:p>
        </p:txBody>
      </p:sp>
      <p:pic>
        <p:nvPicPr>
          <p:cNvPr id="14" name="Picture 13">
            <a:extLst>
              <a:ext uri="{FF2B5EF4-FFF2-40B4-BE49-F238E27FC236}">
                <a16:creationId xmlns:a16="http://schemas.microsoft.com/office/drawing/2014/main" id="{7EEB626A-26C6-7D1A-E19B-E42ADDB354A2}"/>
              </a:ext>
            </a:extLst>
          </p:cNvPr>
          <p:cNvPicPr>
            <a:picLocks noChangeAspect="1"/>
          </p:cNvPicPr>
          <p:nvPr/>
        </p:nvPicPr>
        <p:blipFill>
          <a:blip r:embed="rId2"/>
          <a:stretch>
            <a:fillRect/>
          </a:stretch>
        </p:blipFill>
        <p:spPr>
          <a:xfrm>
            <a:off x="2719631" y="1829899"/>
            <a:ext cx="2451100" cy="342900"/>
          </a:xfrm>
          <a:prstGeom prst="rect">
            <a:avLst/>
          </a:prstGeom>
        </p:spPr>
      </p:pic>
      <p:pic>
        <p:nvPicPr>
          <p:cNvPr id="2" name="Picture 1">
            <a:extLst>
              <a:ext uri="{FF2B5EF4-FFF2-40B4-BE49-F238E27FC236}">
                <a16:creationId xmlns:a16="http://schemas.microsoft.com/office/drawing/2014/main" id="{36F7C06D-D4F2-F185-6CEA-AC2FCB2C44CF}"/>
              </a:ext>
            </a:extLst>
          </p:cNvPr>
          <p:cNvPicPr>
            <a:picLocks noChangeAspect="1"/>
          </p:cNvPicPr>
          <p:nvPr/>
        </p:nvPicPr>
        <p:blipFill>
          <a:blip r:embed="rId3"/>
          <a:stretch>
            <a:fillRect/>
          </a:stretch>
        </p:blipFill>
        <p:spPr>
          <a:xfrm>
            <a:off x="4626453" y="1083366"/>
            <a:ext cx="7670800" cy="4940300"/>
          </a:xfrm>
          <a:prstGeom prst="rect">
            <a:avLst/>
          </a:prstGeom>
        </p:spPr>
      </p:pic>
      <p:grpSp>
        <p:nvGrpSpPr>
          <p:cNvPr id="19" name="Group 18">
            <a:extLst>
              <a:ext uri="{FF2B5EF4-FFF2-40B4-BE49-F238E27FC236}">
                <a16:creationId xmlns:a16="http://schemas.microsoft.com/office/drawing/2014/main" id="{85C05DD5-3C00-62EC-600D-E702EDA70A59}"/>
              </a:ext>
            </a:extLst>
          </p:cNvPr>
          <p:cNvGrpSpPr/>
          <p:nvPr/>
        </p:nvGrpSpPr>
        <p:grpSpPr>
          <a:xfrm>
            <a:off x="233685" y="4730044"/>
            <a:ext cx="6550233" cy="1606552"/>
            <a:chOff x="233685" y="4730044"/>
            <a:chExt cx="6550233" cy="1606552"/>
          </a:xfrm>
        </p:grpSpPr>
        <p:sp>
          <p:nvSpPr>
            <p:cNvPr id="3" name="Rectangle 2">
              <a:extLst>
                <a:ext uri="{FF2B5EF4-FFF2-40B4-BE49-F238E27FC236}">
                  <a16:creationId xmlns:a16="http://schemas.microsoft.com/office/drawing/2014/main" id="{685EECF1-1952-51AF-4A43-473906D97D07}"/>
                </a:ext>
              </a:extLst>
            </p:cNvPr>
            <p:cNvSpPr/>
            <p:nvPr/>
          </p:nvSpPr>
          <p:spPr>
            <a:xfrm>
              <a:off x="891822" y="4978400"/>
              <a:ext cx="4752622" cy="128587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D99E113-5D9B-FF61-F9CB-A7192CC79720}"/>
                    </a:ext>
                  </a:extLst>
                </p14:cNvPr>
                <p14:cNvContentPartPr/>
                <p14:nvPr/>
              </p14:nvContentPartPr>
              <p14:xfrm>
                <a:off x="940360" y="5104124"/>
                <a:ext cx="4459680" cy="1066680"/>
              </p14:xfrm>
            </p:contentPart>
          </mc:Choice>
          <mc:Fallback>
            <p:pic>
              <p:nvPicPr>
                <p:cNvPr id="4" name="Ink 3">
                  <a:extLst>
                    <a:ext uri="{FF2B5EF4-FFF2-40B4-BE49-F238E27FC236}">
                      <a16:creationId xmlns:a16="http://schemas.microsoft.com/office/drawing/2014/main" id="{FD99E113-5D9B-FF61-F9CB-A7192CC79720}"/>
                    </a:ext>
                  </a:extLst>
                </p:cNvPr>
                <p:cNvPicPr/>
                <p:nvPr/>
              </p:nvPicPr>
              <p:blipFill>
                <a:blip r:embed="rId5"/>
                <a:stretch>
                  <a:fillRect/>
                </a:stretch>
              </p:blipFill>
              <p:spPr>
                <a:xfrm>
                  <a:off x="922360" y="5086484"/>
                  <a:ext cx="4495320" cy="1102320"/>
                </a:xfrm>
                <a:prstGeom prst="rect">
                  <a:avLst/>
                </a:prstGeom>
              </p:spPr>
            </p:pic>
          </mc:Fallback>
        </mc:AlternateContent>
        <p:cxnSp>
          <p:nvCxnSpPr>
            <p:cNvPr id="6" name="Straight Arrow Connector 5">
              <a:extLst>
                <a:ext uri="{FF2B5EF4-FFF2-40B4-BE49-F238E27FC236}">
                  <a16:creationId xmlns:a16="http://schemas.microsoft.com/office/drawing/2014/main" id="{E24EB0E7-6492-5533-44C4-25C9C1C5D2B7}"/>
                </a:ext>
              </a:extLst>
            </p:cNvPr>
            <p:cNvCxnSpPr>
              <a:cxnSpLocks/>
            </p:cNvCxnSpPr>
            <p:nvPr/>
          </p:nvCxnSpPr>
          <p:spPr>
            <a:xfrm>
              <a:off x="891822" y="6264275"/>
              <a:ext cx="55428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CD6C1A-9060-AE31-B8E7-A344E3BD087C}"/>
                </a:ext>
              </a:extLst>
            </p:cNvPr>
            <p:cNvCxnSpPr>
              <a:cxnSpLocks/>
            </p:cNvCxnSpPr>
            <p:nvPr/>
          </p:nvCxnSpPr>
          <p:spPr>
            <a:xfrm flipV="1">
              <a:off x="891822" y="4730044"/>
              <a:ext cx="0" cy="1534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6C7CA42-38EA-5A49-F20E-B69FF288F117}"/>
                </a:ext>
              </a:extLst>
            </p:cNvPr>
            <p:cNvPicPr>
              <a:picLocks noChangeAspect="1"/>
            </p:cNvPicPr>
            <p:nvPr/>
          </p:nvPicPr>
          <p:blipFill>
            <a:blip r:embed="rId6"/>
            <a:stretch>
              <a:fillRect/>
            </a:stretch>
          </p:blipFill>
          <p:spPr>
            <a:xfrm>
              <a:off x="233685" y="4845050"/>
              <a:ext cx="609600" cy="266700"/>
            </a:xfrm>
            <a:prstGeom prst="rect">
              <a:avLst/>
            </a:prstGeom>
          </p:spPr>
        </p:pic>
        <p:pic>
          <p:nvPicPr>
            <p:cNvPr id="18" name="Picture 17">
              <a:extLst>
                <a:ext uri="{FF2B5EF4-FFF2-40B4-BE49-F238E27FC236}">
                  <a16:creationId xmlns:a16="http://schemas.microsoft.com/office/drawing/2014/main" id="{0CF9D623-B5B7-AFAC-2E66-3FBAC3E2037F}"/>
                </a:ext>
              </a:extLst>
            </p:cNvPr>
            <p:cNvPicPr>
              <a:picLocks noChangeAspect="1"/>
            </p:cNvPicPr>
            <p:nvPr/>
          </p:nvPicPr>
          <p:blipFill>
            <a:blip r:embed="rId7"/>
            <a:stretch>
              <a:fillRect/>
            </a:stretch>
          </p:blipFill>
          <p:spPr>
            <a:xfrm>
              <a:off x="6491818" y="6120696"/>
              <a:ext cx="292100" cy="215900"/>
            </a:xfrm>
            <a:prstGeom prst="rect">
              <a:avLst/>
            </a:prstGeom>
          </p:spPr>
        </p:pic>
      </p:grpSp>
    </p:spTree>
    <p:extLst>
      <p:ext uri="{BB962C8B-B14F-4D97-AF65-F5344CB8AC3E}">
        <p14:creationId xmlns:p14="http://schemas.microsoft.com/office/powerpoint/2010/main" val="165917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290B-A510-6265-714F-9B23669FB0CF}"/>
              </a:ext>
            </a:extLst>
          </p:cNvPr>
          <p:cNvSpPr>
            <a:spLocks noGrp="1"/>
          </p:cNvSpPr>
          <p:nvPr>
            <p:ph type="title"/>
          </p:nvPr>
        </p:nvSpPr>
        <p:spPr/>
        <p:txBody>
          <a:bodyPr/>
          <a:lstStyle/>
          <a:p>
            <a:r>
              <a:rPr lang="en-US" dirty="0"/>
              <a:t>Molar </a:t>
            </a:r>
            <a:r>
              <a:rPr lang="en-US" dirty="0" err="1"/>
              <a:t>absorbsjonskoeffisient</a:t>
            </a:r>
            <a:endParaRPr lang="en-US" dirty="0"/>
          </a:p>
        </p:txBody>
      </p:sp>
      <p:sp>
        <p:nvSpPr>
          <p:cNvPr id="3" name="Content Placeholder 2">
            <a:extLst>
              <a:ext uri="{FF2B5EF4-FFF2-40B4-BE49-F238E27FC236}">
                <a16:creationId xmlns:a16="http://schemas.microsoft.com/office/drawing/2014/main" id="{F3981220-CFAB-24BF-BD79-04BF946AF077}"/>
              </a:ext>
            </a:extLst>
          </p:cNvPr>
          <p:cNvSpPr>
            <a:spLocks noGrp="1"/>
          </p:cNvSpPr>
          <p:nvPr>
            <p:ph sz="half" idx="30"/>
          </p:nvPr>
        </p:nvSpPr>
        <p:spPr/>
        <p:txBody>
          <a:bodyPr/>
          <a:lstStyle/>
          <a:p>
            <a:r>
              <a:rPr lang="en-US" dirty="0" err="1"/>
              <a:t>Absorbant</a:t>
            </a:r>
            <a:r>
              <a:rPr lang="en-US" dirty="0"/>
              <a:t> </a:t>
            </a:r>
            <a:r>
              <a:rPr lang="en-US" dirty="0" err="1"/>
              <a:t>absorberer</a:t>
            </a:r>
            <a:r>
              <a:rPr lang="en-US" dirty="0"/>
              <a:t> </a:t>
            </a:r>
            <a:r>
              <a:rPr lang="en-US" dirty="0" err="1"/>
              <a:t>bølgelengder</a:t>
            </a:r>
            <a:r>
              <a:rPr lang="en-US" dirty="0"/>
              <a:t> </a:t>
            </a:r>
            <a:r>
              <a:rPr lang="en-US" dirty="0" err="1"/>
              <a:t>nær</a:t>
            </a:r>
            <a:r>
              <a:rPr lang="en-US" dirty="0"/>
              <a:t> </a:t>
            </a:r>
            <a:r>
              <a:rPr lang="en-US" dirty="0" err="1"/>
              <a:t>vibrasjonsfrekvenser</a:t>
            </a:r>
            <a:endParaRPr lang="en-US" dirty="0"/>
          </a:p>
          <a:p>
            <a:r>
              <a:rPr lang="en-US" dirty="0"/>
              <a:t>Dersom </a:t>
            </a:r>
            <a:r>
              <a:rPr lang="en-US" dirty="0" err="1"/>
              <a:t>overgangen</a:t>
            </a:r>
            <a:r>
              <a:rPr lang="en-US" dirty="0"/>
              <a:t> </a:t>
            </a:r>
            <a:r>
              <a:rPr lang="en-US" dirty="0" err="1"/>
              <a:t>endrer</a:t>
            </a:r>
            <a:r>
              <a:rPr lang="en-US" dirty="0"/>
              <a:t> </a:t>
            </a:r>
            <a:r>
              <a:rPr lang="en-US" dirty="0" err="1"/>
              <a:t>dipolmomentet</a:t>
            </a:r>
            <a:r>
              <a:rPr lang="en-US" dirty="0"/>
              <a:t> </a:t>
            </a:r>
            <a:r>
              <a:rPr lang="en-US" dirty="0" err="1"/>
              <a:t>mye</a:t>
            </a:r>
            <a:r>
              <a:rPr lang="en-US" dirty="0"/>
              <a:t>: </a:t>
            </a:r>
            <a:r>
              <a:rPr lang="en-US" dirty="0" err="1"/>
              <a:t>sterkere</a:t>
            </a:r>
            <a:r>
              <a:rPr lang="en-US" dirty="0"/>
              <a:t> </a:t>
            </a:r>
            <a:r>
              <a:rPr lang="en-US" dirty="0" err="1"/>
              <a:t>vekselvirkning</a:t>
            </a:r>
            <a:r>
              <a:rPr lang="en-US" dirty="0"/>
              <a:t> med E-felt, </a:t>
            </a:r>
            <a:r>
              <a:rPr lang="en-US" dirty="0" err="1"/>
              <a:t>så</a:t>
            </a:r>
            <a:r>
              <a:rPr lang="en-US" dirty="0"/>
              <a:t> </a:t>
            </a:r>
            <a:r>
              <a:rPr lang="en-US" dirty="0" err="1"/>
              <a:t>sterkere</a:t>
            </a:r>
            <a:r>
              <a:rPr lang="en-US" dirty="0"/>
              <a:t> signal</a:t>
            </a:r>
          </a:p>
          <a:p>
            <a:r>
              <a:rPr lang="en-US" dirty="0" err="1"/>
              <a:t>Karbonylgruppe</a:t>
            </a:r>
            <a:r>
              <a:rPr lang="en-US" dirty="0"/>
              <a:t>:</a:t>
            </a:r>
          </a:p>
          <a:p>
            <a:endParaRPr lang="en-US" dirty="0"/>
          </a:p>
          <a:p>
            <a:endParaRPr lang="en-US" dirty="0"/>
          </a:p>
          <a:p>
            <a:endParaRPr lang="en-US" dirty="0"/>
          </a:p>
          <a:p>
            <a:r>
              <a:rPr lang="en-US" dirty="0" err="1"/>
              <a:t>Båndet</a:t>
            </a:r>
            <a:r>
              <a:rPr lang="en-US" dirty="0"/>
              <a:t> </a:t>
            </a:r>
            <a:r>
              <a:rPr lang="en-US" dirty="0" err="1"/>
              <a:t>har</a:t>
            </a:r>
            <a:r>
              <a:rPr lang="en-US" dirty="0"/>
              <a:t> </a:t>
            </a:r>
            <a:r>
              <a:rPr lang="en-US" dirty="0" err="1"/>
              <a:t>karakteristisk</a:t>
            </a:r>
            <a:br>
              <a:rPr lang="en-US" dirty="0"/>
            </a:br>
            <a:r>
              <a:rPr lang="en-US" dirty="0" err="1"/>
              <a:t>kraftkonstant</a:t>
            </a:r>
            <a:r>
              <a:rPr lang="en-US" dirty="0"/>
              <a:t> </a:t>
            </a:r>
            <a:r>
              <a:rPr lang="en-US" dirty="0" err="1"/>
              <a:t>og</a:t>
            </a:r>
            <a:r>
              <a:rPr lang="en-US" dirty="0"/>
              <a:t> </a:t>
            </a:r>
            <a:r>
              <a:rPr lang="en-US" dirty="0" err="1"/>
              <a:t>dermed</a:t>
            </a:r>
            <a:r>
              <a:rPr lang="en-US" dirty="0"/>
              <a:t> </a:t>
            </a:r>
            <a:br>
              <a:rPr lang="en-US" dirty="0"/>
            </a:br>
            <a:r>
              <a:rPr lang="en-US" dirty="0" err="1"/>
              <a:t>bølgelengde</a:t>
            </a:r>
            <a:endParaRPr lang="en-US" dirty="0"/>
          </a:p>
        </p:txBody>
      </p:sp>
      <p:pic>
        <p:nvPicPr>
          <p:cNvPr id="5" name="Picture 4">
            <a:extLst>
              <a:ext uri="{FF2B5EF4-FFF2-40B4-BE49-F238E27FC236}">
                <a16:creationId xmlns:a16="http://schemas.microsoft.com/office/drawing/2014/main" id="{80AA0269-96B5-E63A-6F03-50427874FDF6}"/>
              </a:ext>
            </a:extLst>
          </p:cNvPr>
          <p:cNvPicPr>
            <a:picLocks noChangeAspect="1"/>
          </p:cNvPicPr>
          <p:nvPr/>
        </p:nvPicPr>
        <p:blipFill>
          <a:blip r:embed="rId2"/>
          <a:stretch>
            <a:fillRect/>
          </a:stretch>
        </p:blipFill>
        <p:spPr>
          <a:xfrm>
            <a:off x="4141031" y="1917700"/>
            <a:ext cx="7670800" cy="4940300"/>
          </a:xfrm>
          <a:prstGeom prst="rect">
            <a:avLst/>
          </a:prstGeom>
        </p:spPr>
      </p:pic>
      <p:pic>
        <p:nvPicPr>
          <p:cNvPr id="6" name="Picture 5">
            <a:extLst>
              <a:ext uri="{FF2B5EF4-FFF2-40B4-BE49-F238E27FC236}">
                <a16:creationId xmlns:a16="http://schemas.microsoft.com/office/drawing/2014/main" id="{9C021AB7-1856-86D8-A9CE-7FD3CD5B616B}"/>
              </a:ext>
            </a:extLst>
          </p:cNvPr>
          <p:cNvPicPr>
            <a:picLocks noChangeAspect="1"/>
          </p:cNvPicPr>
          <p:nvPr/>
        </p:nvPicPr>
        <p:blipFill>
          <a:blip r:embed="rId3"/>
          <a:stretch>
            <a:fillRect/>
          </a:stretch>
        </p:blipFill>
        <p:spPr>
          <a:xfrm>
            <a:off x="1322211" y="5609705"/>
            <a:ext cx="1549400" cy="736600"/>
          </a:xfrm>
          <a:prstGeom prst="rect">
            <a:avLst/>
          </a:prstGeom>
        </p:spPr>
      </p:pic>
      <p:pic>
        <p:nvPicPr>
          <p:cNvPr id="8" name="Picture 7" descr="A chemical formula of a molecule&#10;&#10;Description automatically generated with medium confidence">
            <a:extLst>
              <a:ext uri="{FF2B5EF4-FFF2-40B4-BE49-F238E27FC236}">
                <a16:creationId xmlns:a16="http://schemas.microsoft.com/office/drawing/2014/main" id="{BB062318-588C-0704-3EED-0D8402512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492" y="2699820"/>
            <a:ext cx="2184509" cy="1688030"/>
          </a:xfrm>
          <a:prstGeom prst="rect">
            <a:avLst/>
          </a:prstGeom>
        </p:spPr>
      </p:pic>
      <p:sp>
        <p:nvSpPr>
          <p:cNvPr id="9" name="Line Callout 1 8">
            <a:extLst>
              <a:ext uri="{FF2B5EF4-FFF2-40B4-BE49-F238E27FC236}">
                <a16:creationId xmlns:a16="http://schemas.microsoft.com/office/drawing/2014/main" id="{CB3A15DF-4C59-CFCC-0BD5-1175AFF0A2FC}"/>
              </a:ext>
            </a:extLst>
          </p:cNvPr>
          <p:cNvSpPr/>
          <p:nvPr/>
        </p:nvSpPr>
        <p:spPr>
          <a:xfrm>
            <a:off x="-203200" y="3040407"/>
            <a:ext cx="2644423" cy="602620"/>
          </a:xfrm>
          <a:prstGeom prst="borderCallout1">
            <a:avLst>
              <a:gd name="adj1" fmla="val 34644"/>
              <a:gd name="adj2" fmla="val 107883"/>
              <a:gd name="adj3" fmla="val 82528"/>
              <a:gd name="adj4" fmla="val 1245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Tenk</a:t>
            </a:r>
            <a:r>
              <a:rPr lang="en-US" sz="2000" dirty="0"/>
              <a:t> </a:t>
            </a:r>
            <a:r>
              <a:rPr lang="en-US" sz="2000" dirty="0" err="1"/>
              <a:t>på</a:t>
            </a:r>
            <a:r>
              <a:rPr lang="en-US" sz="2000" dirty="0"/>
              <a:t> </a:t>
            </a:r>
            <a:r>
              <a:rPr lang="en-US" sz="2000" dirty="0" err="1"/>
              <a:t>harmonisk</a:t>
            </a:r>
            <a:r>
              <a:rPr lang="en-US" sz="2000" dirty="0"/>
              <a:t> oscillator</a:t>
            </a:r>
          </a:p>
        </p:txBody>
      </p:sp>
      <p:pic>
        <p:nvPicPr>
          <p:cNvPr id="10" name="Picture 9">
            <a:extLst>
              <a:ext uri="{FF2B5EF4-FFF2-40B4-BE49-F238E27FC236}">
                <a16:creationId xmlns:a16="http://schemas.microsoft.com/office/drawing/2014/main" id="{38999C3E-0D13-A449-8B1D-804E1802B1EC}"/>
              </a:ext>
            </a:extLst>
          </p:cNvPr>
          <p:cNvPicPr>
            <a:picLocks noChangeAspect="1"/>
          </p:cNvPicPr>
          <p:nvPr/>
        </p:nvPicPr>
        <p:blipFill>
          <a:blip r:embed="rId5"/>
          <a:stretch>
            <a:fillRect/>
          </a:stretch>
        </p:blipFill>
        <p:spPr>
          <a:xfrm>
            <a:off x="1322211" y="6447547"/>
            <a:ext cx="3632200" cy="279400"/>
          </a:xfrm>
          <a:prstGeom prst="rect">
            <a:avLst/>
          </a:prstGeom>
        </p:spPr>
      </p:pic>
    </p:spTree>
    <p:extLst>
      <p:ext uri="{BB962C8B-B14F-4D97-AF65-F5344CB8AC3E}">
        <p14:creationId xmlns:p14="http://schemas.microsoft.com/office/powerpoint/2010/main" val="6295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9C77-0A07-16F4-79A1-9262A8BC3474}"/>
              </a:ext>
            </a:extLst>
          </p:cNvPr>
          <p:cNvSpPr>
            <a:spLocks noGrp="1"/>
          </p:cNvSpPr>
          <p:nvPr>
            <p:ph type="title"/>
          </p:nvPr>
        </p:nvSpPr>
        <p:spPr/>
        <p:txBody>
          <a:bodyPr/>
          <a:lstStyle/>
          <a:p>
            <a:r>
              <a:rPr lang="en-US" dirty="0"/>
              <a:t>Eksempel: </a:t>
            </a:r>
            <a:r>
              <a:rPr lang="en-US" dirty="0" err="1"/>
              <a:t>formaldehyd</a:t>
            </a:r>
            <a:r>
              <a:rPr lang="en-US" dirty="0"/>
              <a:t> (</a:t>
            </a:r>
            <a:r>
              <a:rPr lang="en-US" dirty="0" err="1"/>
              <a:t>metanal</a:t>
            </a:r>
            <a:r>
              <a:rPr lang="en-US" dirty="0"/>
              <a:t>)</a:t>
            </a:r>
          </a:p>
        </p:txBody>
      </p:sp>
      <p:pic>
        <p:nvPicPr>
          <p:cNvPr id="5" name="Content Placeholder 4" descr="A graph showing a normalized spectrum&#10;&#10;Description automatically generated with medium confidence">
            <a:extLst>
              <a:ext uri="{FF2B5EF4-FFF2-40B4-BE49-F238E27FC236}">
                <a16:creationId xmlns:a16="http://schemas.microsoft.com/office/drawing/2014/main" id="{60F5C72A-DD11-BB93-43C5-9762262678A7}"/>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p:pic>
      <p:cxnSp>
        <p:nvCxnSpPr>
          <p:cNvPr id="7" name="Straight Arrow Connector 6">
            <a:extLst>
              <a:ext uri="{FF2B5EF4-FFF2-40B4-BE49-F238E27FC236}">
                <a16:creationId xmlns:a16="http://schemas.microsoft.com/office/drawing/2014/main" id="{0AD1288B-6B65-B40E-36E1-C44E86A18C1E}"/>
              </a:ext>
            </a:extLst>
          </p:cNvPr>
          <p:cNvCxnSpPr/>
          <p:nvPr/>
        </p:nvCxnSpPr>
        <p:spPr>
          <a:xfrm>
            <a:off x="7811911" y="1713089"/>
            <a:ext cx="0" cy="20658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B8D01B35-C2D4-719F-6DC0-8DEDC1049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133" y="538978"/>
            <a:ext cx="2540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558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54D3-0270-B658-590D-E0C5085FF208}"/>
              </a:ext>
            </a:extLst>
          </p:cNvPr>
          <p:cNvSpPr>
            <a:spLocks noGrp="1"/>
          </p:cNvSpPr>
          <p:nvPr>
            <p:ph type="title"/>
          </p:nvPr>
        </p:nvSpPr>
        <p:spPr/>
        <p:txBody>
          <a:bodyPr/>
          <a:lstStyle/>
          <a:p>
            <a:r>
              <a:rPr lang="en-US" dirty="0"/>
              <a:t>Eksempel: </a:t>
            </a:r>
            <a:r>
              <a:rPr lang="en-US" dirty="0" err="1"/>
              <a:t>aceton</a:t>
            </a:r>
            <a:endParaRPr lang="en-US" dirty="0"/>
          </a:p>
        </p:txBody>
      </p:sp>
      <p:pic>
        <p:nvPicPr>
          <p:cNvPr id="5" name="Content Placeholder 4" descr="A graph of an acutron&#10;&#10;Description automatically generated with medium confidence">
            <a:extLst>
              <a:ext uri="{FF2B5EF4-FFF2-40B4-BE49-F238E27FC236}">
                <a16:creationId xmlns:a16="http://schemas.microsoft.com/office/drawing/2014/main" id="{18E596B8-1203-795D-5FFF-38621C6F7AD5}"/>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289102" y="1136390"/>
            <a:ext cx="11433175" cy="4935528"/>
          </a:xfrm>
        </p:spPr>
      </p:pic>
      <p:cxnSp>
        <p:nvCxnSpPr>
          <p:cNvPr id="6" name="Straight Arrow Connector 5">
            <a:extLst>
              <a:ext uri="{FF2B5EF4-FFF2-40B4-BE49-F238E27FC236}">
                <a16:creationId xmlns:a16="http://schemas.microsoft.com/office/drawing/2014/main" id="{80353A8F-D1D0-88BC-786A-E27A9F8AFAD7}"/>
              </a:ext>
            </a:extLst>
          </p:cNvPr>
          <p:cNvCxnSpPr/>
          <p:nvPr/>
        </p:nvCxnSpPr>
        <p:spPr>
          <a:xfrm>
            <a:off x="7574843" y="621211"/>
            <a:ext cx="0" cy="20658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Ball-and-stick model of acetone">
            <a:extLst>
              <a:ext uri="{FF2B5EF4-FFF2-40B4-BE49-F238E27FC236}">
                <a16:creationId xmlns:a16="http://schemas.microsoft.com/office/drawing/2014/main" id="{C1850B85-FE2C-0607-F9DA-262BACB0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061" y="621211"/>
            <a:ext cx="16637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32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D788-4F13-6F33-DE31-8BD4CBCFB4DC}"/>
              </a:ext>
            </a:extLst>
          </p:cNvPr>
          <p:cNvSpPr>
            <a:spLocks noGrp="1"/>
          </p:cNvSpPr>
          <p:nvPr>
            <p:ph type="title"/>
          </p:nvPr>
        </p:nvSpPr>
        <p:spPr/>
        <p:txBody>
          <a:bodyPr/>
          <a:lstStyle/>
          <a:p>
            <a:r>
              <a:rPr lang="en-US" dirty="0" err="1"/>
              <a:t>Fleratomige</a:t>
            </a:r>
            <a:r>
              <a:rPr lang="en-US" dirty="0"/>
              <a:t> </a:t>
            </a:r>
            <a:r>
              <a:rPr lang="en-US" dirty="0" err="1"/>
              <a:t>molekyl</a:t>
            </a:r>
            <a:endParaRPr lang="en-US" dirty="0"/>
          </a:p>
        </p:txBody>
      </p:sp>
      <p:sp>
        <p:nvSpPr>
          <p:cNvPr id="3" name="Content Placeholder 2">
            <a:extLst>
              <a:ext uri="{FF2B5EF4-FFF2-40B4-BE49-F238E27FC236}">
                <a16:creationId xmlns:a16="http://schemas.microsoft.com/office/drawing/2014/main" id="{2351F25A-886B-6910-CF89-7DA5465127F5}"/>
              </a:ext>
            </a:extLst>
          </p:cNvPr>
          <p:cNvSpPr>
            <a:spLocks noGrp="1"/>
          </p:cNvSpPr>
          <p:nvPr>
            <p:ph sz="half" idx="30"/>
          </p:nvPr>
        </p:nvSpPr>
        <p:spPr/>
        <p:txBody>
          <a:bodyPr/>
          <a:lstStyle/>
          <a:p>
            <a:r>
              <a:rPr lang="en-US" dirty="0"/>
              <a:t>For </a:t>
            </a:r>
            <a:r>
              <a:rPr lang="en-US" i="1" dirty="0"/>
              <a:t>N</a:t>
            </a:r>
            <a:r>
              <a:rPr lang="en-US" dirty="0"/>
              <a:t> </a:t>
            </a:r>
            <a:r>
              <a:rPr lang="en-US" dirty="0" err="1"/>
              <a:t>atomer</a:t>
            </a:r>
            <a:r>
              <a:rPr lang="en-US" dirty="0"/>
              <a:t> </a:t>
            </a:r>
            <a:r>
              <a:rPr lang="en-US" dirty="0" err="1"/>
              <a:t>har</a:t>
            </a:r>
            <a:r>
              <a:rPr lang="en-US" dirty="0"/>
              <a:t> vi 3</a:t>
            </a:r>
            <a:r>
              <a:rPr lang="en-US" i="1" dirty="0"/>
              <a:t>N </a:t>
            </a:r>
            <a:r>
              <a:rPr lang="en-US" dirty="0" err="1"/>
              <a:t>kjernekoordinater</a:t>
            </a:r>
            <a:r>
              <a:rPr lang="en-US" dirty="0"/>
              <a:t>, “</a:t>
            </a:r>
            <a:r>
              <a:rPr lang="en-US" dirty="0" err="1"/>
              <a:t>frihetsgrader</a:t>
            </a:r>
            <a:r>
              <a:rPr lang="en-US" dirty="0"/>
              <a:t>”</a:t>
            </a:r>
          </a:p>
          <a:p>
            <a:r>
              <a:rPr lang="en-US" dirty="0"/>
              <a:t>Det er 3 </a:t>
            </a:r>
            <a:r>
              <a:rPr lang="en-US" dirty="0" err="1"/>
              <a:t>rotasjonsfrihetsgrader</a:t>
            </a:r>
            <a:r>
              <a:rPr lang="en-US" dirty="0"/>
              <a:t> (2 for </a:t>
            </a:r>
            <a:r>
              <a:rPr lang="en-US" dirty="0" err="1"/>
              <a:t>lineære</a:t>
            </a:r>
            <a:r>
              <a:rPr lang="en-US" dirty="0"/>
              <a:t> mol.)</a:t>
            </a:r>
          </a:p>
          <a:p>
            <a:r>
              <a:rPr lang="en-US" dirty="0"/>
              <a:t>Det er 3 </a:t>
            </a:r>
            <a:r>
              <a:rPr lang="en-US" dirty="0" err="1"/>
              <a:t>translasjonsfrihetsgrader</a:t>
            </a:r>
            <a:endParaRPr lang="en-US" dirty="0"/>
          </a:p>
          <a:p>
            <a:r>
              <a:rPr lang="en-US" dirty="0" err="1"/>
              <a:t>Potensialenergiflaten</a:t>
            </a:r>
            <a:r>
              <a:rPr lang="en-US" dirty="0"/>
              <a:t> er </a:t>
            </a:r>
            <a:r>
              <a:rPr lang="en-US" dirty="0" err="1"/>
              <a:t>dermed</a:t>
            </a:r>
            <a:r>
              <a:rPr lang="en-US" dirty="0"/>
              <a:t> </a:t>
            </a:r>
            <a:r>
              <a:rPr lang="en-US" dirty="0" err="1"/>
              <a:t>en</a:t>
            </a:r>
            <a:r>
              <a:rPr lang="en-US" dirty="0"/>
              <a:t> </a:t>
            </a:r>
            <a:r>
              <a:rPr lang="en-US" dirty="0" err="1"/>
              <a:t>funksjon</a:t>
            </a:r>
            <a:r>
              <a:rPr lang="en-US" dirty="0"/>
              <a:t> av</a:t>
            </a:r>
          </a:p>
          <a:p>
            <a:pPr lvl="1"/>
            <a:r>
              <a:rPr lang="en-US" i="1" dirty="0"/>
              <a:t>n </a:t>
            </a:r>
            <a:r>
              <a:rPr lang="en-US" dirty="0"/>
              <a:t>= 3</a:t>
            </a:r>
            <a:r>
              <a:rPr lang="en-US" i="1" dirty="0"/>
              <a:t>N – </a:t>
            </a:r>
            <a:r>
              <a:rPr lang="en-US" dirty="0"/>
              <a:t>6 (3</a:t>
            </a:r>
            <a:r>
              <a:rPr lang="en-US" i="1" dirty="0"/>
              <a:t>N</a:t>
            </a:r>
            <a:r>
              <a:rPr lang="en-US" dirty="0"/>
              <a:t> </a:t>
            </a:r>
            <a:r>
              <a:rPr lang="en-US" i="1" dirty="0"/>
              <a:t>– </a:t>
            </a:r>
            <a:r>
              <a:rPr lang="en-US" dirty="0"/>
              <a:t>5) </a:t>
            </a:r>
            <a:r>
              <a:rPr lang="en-US" dirty="0" err="1"/>
              <a:t>frihetsgrader</a:t>
            </a:r>
            <a:r>
              <a:rPr lang="en-US" dirty="0"/>
              <a:t> </a:t>
            </a:r>
            <a:r>
              <a:rPr lang="en-US" i="1" dirty="0"/>
              <a:t>Q</a:t>
            </a:r>
          </a:p>
          <a:p>
            <a:pPr lvl="1"/>
            <a:endParaRPr lang="en-US" i="1" dirty="0"/>
          </a:p>
          <a:p>
            <a:pPr lvl="1"/>
            <a:endParaRPr lang="en-US" i="1" dirty="0"/>
          </a:p>
          <a:p>
            <a:r>
              <a:rPr lang="en-US" dirty="0"/>
              <a:t>Vi </a:t>
            </a:r>
            <a:r>
              <a:rPr lang="en-US" dirty="0" err="1"/>
              <a:t>kan</a:t>
            </a:r>
            <a:r>
              <a:rPr lang="en-US" dirty="0"/>
              <a:t> </a:t>
            </a:r>
            <a:r>
              <a:rPr lang="en-US" dirty="0" err="1"/>
              <a:t>gjøre</a:t>
            </a:r>
            <a:r>
              <a:rPr lang="en-US" dirty="0"/>
              <a:t> </a:t>
            </a:r>
            <a:r>
              <a:rPr lang="en-US" dirty="0" err="1"/>
              <a:t>en</a:t>
            </a:r>
            <a:r>
              <a:rPr lang="en-US" dirty="0"/>
              <a:t> </a:t>
            </a:r>
            <a:r>
              <a:rPr lang="en-US" dirty="0" err="1"/>
              <a:t>Taylorutvikling</a:t>
            </a:r>
            <a:r>
              <a:rPr lang="en-US" dirty="0"/>
              <a:t> </a:t>
            </a:r>
            <a:r>
              <a:rPr lang="en-US" dirty="0" err="1"/>
              <a:t>nær</a:t>
            </a:r>
            <a:r>
              <a:rPr lang="en-US" dirty="0"/>
              <a:t> </a:t>
            </a:r>
            <a:r>
              <a:rPr lang="en-US" dirty="0" err="1"/>
              <a:t>likevekt</a:t>
            </a:r>
            <a:r>
              <a:rPr lang="en-US" dirty="0"/>
              <a:t> </a:t>
            </a:r>
            <a:r>
              <a:rPr lang="en-US" i="1" dirty="0"/>
              <a:t>Q</a:t>
            </a:r>
            <a:r>
              <a:rPr lang="en-US" baseline="-25000" dirty="0"/>
              <a:t>0</a:t>
            </a:r>
          </a:p>
          <a:p>
            <a:pPr lvl="1"/>
            <a:endParaRPr lang="en-US" dirty="0"/>
          </a:p>
        </p:txBody>
      </p:sp>
      <p:pic>
        <p:nvPicPr>
          <p:cNvPr id="7" name="Picture 6" descr="A white and red molecule&#10;&#10;Description automatically generated">
            <a:extLst>
              <a:ext uri="{FF2B5EF4-FFF2-40B4-BE49-F238E27FC236}">
                <a16:creationId xmlns:a16="http://schemas.microsoft.com/office/drawing/2014/main" id="{4CA82284-911F-87BC-B9D6-FFE21908B548}"/>
              </a:ext>
            </a:extLst>
          </p:cNvPr>
          <p:cNvPicPr>
            <a:picLocks noChangeAspect="1"/>
          </p:cNvPicPr>
          <p:nvPr/>
        </p:nvPicPr>
        <p:blipFill>
          <a:blip r:embed="rId2">
            <a:extLst>
              <a:ext uri="{28A0092B-C50C-407E-A947-70E740481C1C}">
                <a14:useLocalDpi xmlns:a14="http://schemas.microsoft.com/office/drawing/2010/main" val="0"/>
              </a:ext>
            </a:extLst>
          </a:blip>
          <a:srcRect l="9952" t="24308" r="17977" b="25157"/>
          <a:stretch/>
        </p:blipFill>
        <p:spPr>
          <a:xfrm>
            <a:off x="7890933" y="1709169"/>
            <a:ext cx="3920898" cy="3465689"/>
          </a:xfrm>
          <a:prstGeom prst="rect">
            <a:avLst/>
          </a:prstGeom>
        </p:spPr>
      </p:pic>
      <p:sp>
        <p:nvSpPr>
          <p:cNvPr id="8" name="TextBox 7">
            <a:extLst>
              <a:ext uri="{FF2B5EF4-FFF2-40B4-BE49-F238E27FC236}">
                <a16:creationId xmlns:a16="http://schemas.microsoft.com/office/drawing/2014/main" id="{B87BE847-8B0E-E11A-ABAA-8EF6F0D5AF34}"/>
              </a:ext>
            </a:extLst>
          </p:cNvPr>
          <p:cNvSpPr txBox="1"/>
          <p:nvPr/>
        </p:nvSpPr>
        <p:spPr>
          <a:xfrm>
            <a:off x="8198557" y="2967334"/>
            <a:ext cx="564444" cy="461665"/>
          </a:xfrm>
          <a:prstGeom prst="rect">
            <a:avLst/>
          </a:prstGeom>
          <a:noFill/>
        </p:spPr>
        <p:txBody>
          <a:bodyPr wrap="square" rtlCol="0">
            <a:spAutoFit/>
          </a:bodyPr>
          <a:lstStyle/>
          <a:p>
            <a:r>
              <a:rPr lang="en-US" sz="2400" b="1" dirty="0"/>
              <a:t>R</a:t>
            </a:r>
            <a:r>
              <a:rPr lang="en-US" sz="2400" baseline="-25000" dirty="0"/>
              <a:t>1</a:t>
            </a:r>
          </a:p>
        </p:txBody>
      </p:sp>
      <p:sp>
        <p:nvSpPr>
          <p:cNvPr id="9" name="TextBox 8">
            <a:extLst>
              <a:ext uri="{FF2B5EF4-FFF2-40B4-BE49-F238E27FC236}">
                <a16:creationId xmlns:a16="http://schemas.microsoft.com/office/drawing/2014/main" id="{8541C86E-EA73-95F0-57BA-FDD33D483CEF}"/>
              </a:ext>
            </a:extLst>
          </p:cNvPr>
          <p:cNvSpPr txBox="1"/>
          <p:nvPr/>
        </p:nvSpPr>
        <p:spPr>
          <a:xfrm>
            <a:off x="8982138" y="2203595"/>
            <a:ext cx="564444" cy="461665"/>
          </a:xfrm>
          <a:prstGeom prst="rect">
            <a:avLst/>
          </a:prstGeom>
          <a:noFill/>
        </p:spPr>
        <p:txBody>
          <a:bodyPr wrap="square" rtlCol="0">
            <a:spAutoFit/>
          </a:bodyPr>
          <a:lstStyle/>
          <a:p>
            <a:r>
              <a:rPr lang="en-US" sz="2400" b="1" dirty="0"/>
              <a:t>R</a:t>
            </a:r>
            <a:r>
              <a:rPr lang="en-US" sz="2400" baseline="-25000" dirty="0"/>
              <a:t>2</a:t>
            </a:r>
          </a:p>
        </p:txBody>
      </p:sp>
      <p:sp>
        <p:nvSpPr>
          <p:cNvPr id="10" name="TextBox 9">
            <a:extLst>
              <a:ext uri="{FF2B5EF4-FFF2-40B4-BE49-F238E27FC236}">
                <a16:creationId xmlns:a16="http://schemas.microsoft.com/office/drawing/2014/main" id="{8953098F-546A-26B4-26EF-1B863BA021D8}"/>
              </a:ext>
            </a:extLst>
          </p:cNvPr>
          <p:cNvSpPr txBox="1"/>
          <p:nvPr/>
        </p:nvSpPr>
        <p:spPr>
          <a:xfrm>
            <a:off x="10995053" y="2665260"/>
            <a:ext cx="564444" cy="461665"/>
          </a:xfrm>
          <a:prstGeom prst="rect">
            <a:avLst/>
          </a:prstGeom>
          <a:noFill/>
        </p:spPr>
        <p:txBody>
          <a:bodyPr wrap="square" rtlCol="0">
            <a:spAutoFit/>
          </a:bodyPr>
          <a:lstStyle/>
          <a:p>
            <a:r>
              <a:rPr lang="en-US" sz="2400" b="1" dirty="0"/>
              <a:t>R</a:t>
            </a:r>
            <a:r>
              <a:rPr lang="en-US" sz="2400" baseline="-25000" dirty="0"/>
              <a:t>3</a:t>
            </a:r>
          </a:p>
        </p:txBody>
      </p:sp>
      <p:sp>
        <p:nvSpPr>
          <p:cNvPr id="11" name="TextBox 10">
            <a:extLst>
              <a:ext uri="{FF2B5EF4-FFF2-40B4-BE49-F238E27FC236}">
                <a16:creationId xmlns:a16="http://schemas.microsoft.com/office/drawing/2014/main" id="{1F34AD9E-33BF-46A2-A6A0-F98FB164A338}"/>
              </a:ext>
            </a:extLst>
          </p:cNvPr>
          <p:cNvSpPr txBox="1"/>
          <p:nvPr/>
        </p:nvSpPr>
        <p:spPr>
          <a:xfrm>
            <a:off x="10934954" y="3961907"/>
            <a:ext cx="564444" cy="461665"/>
          </a:xfrm>
          <a:prstGeom prst="rect">
            <a:avLst/>
          </a:prstGeom>
          <a:noFill/>
        </p:spPr>
        <p:txBody>
          <a:bodyPr wrap="square" rtlCol="0">
            <a:spAutoFit/>
          </a:bodyPr>
          <a:lstStyle/>
          <a:p>
            <a:r>
              <a:rPr lang="en-US" sz="2400" b="1" dirty="0"/>
              <a:t>R</a:t>
            </a:r>
            <a:r>
              <a:rPr lang="en-US" sz="2400" baseline="-25000" dirty="0"/>
              <a:t>4</a:t>
            </a:r>
          </a:p>
        </p:txBody>
      </p:sp>
      <p:sp>
        <p:nvSpPr>
          <p:cNvPr id="12" name="TextBox 11">
            <a:extLst>
              <a:ext uri="{FF2B5EF4-FFF2-40B4-BE49-F238E27FC236}">
                <a16:creationId xmlns:a16="http://schemas.microsoft.com/office/drawing/2014/main" id="{2988877C-DA9C-FDA2-B2E6-C527E06E7854}"/>
              </a:ext>
            </a:extLst>
          </p:cNvPr>
          <p:cNvSpPr txBox="1"/>
          <p:nvPr/>
        </p:nvSpPr>
        <p:spPr>
          <a:xfrm>
            <a:off x="10199512" y="3288478"/>
            <a:ext cx="564444" cy="461665"/>
          </a:xfrm>
          <a:prstGeom prst="rect">
            <a:avLst/>
          </a:prstGeom>
          <a:noFill/>
        </p:spPr>
        <p:txBody>
          <a:bodyPr wrap="square" rtlCol="0">
            <a:spAutoFit/>
          </a:bodyPr>
          <a:lstStyle/>
          <a:p>
            <a:r>
              <a:rPr lang="en-US" sz="2400" b="1" dirty="0"/>
              <a:t>R</a:t>
            </a:r>
            <a:r>
              <a:rPr lang="en-US" sz="2400" baseline="-25000" dirty="0"/>
              <a:t>5</a:t>
            </a:r>
          </a:p>
        </p:txBody>
      </p:sp>
      <p:sp>
        <p:nvSpPr>
          <p:cNvPr id="13" name="TextBox 12">
            <a:extLst>
              <a:ext uri="{FF2B5EF4-FFF2-40B4-BE49-F238E27FC236}">
                <a16:creationId xmlns:a16="http://schemas.microsoft.com/office/drawing/2014/main" id="{2A31D8E4-33A4-CB7F-74B7-67AA8A2DBFC4}"/>
              </a:ext>
            </a:extLst>
          </p:cNvPr>
          <p:cNvSpPr txBox="1"/>
          <p:nvPr/>
        </p:nvSpPr>
        <p:spPr>
          <a:xfrm>
            <a:off x="9546582" y="4192740"/>
            <a:ext cx="564444" cy="461665"/>
          </a:xfrm>
          <a:prstGeom prst="rect">
            <a:avLst/>
          </a:prstGeom>
          <a:noFill/>
        </p:spPr>
        <p:txBody>
          <a:bodyPr wrap="square" rtlCol="0">
            <a:spAutoFit/>
          </a:bodyPr>
          <a:lstStyle/>
          <a:p>
            <a:r>
              <a:rPr lang="en-US" sz="2400" b="1" dirty="0"/>
              <a:t>R</a:t>
            </a:r>
            <a:r>
              <a:rPr lang="en-US" sz="2400" baseline="-25000" dirty="0"/>
              <a:t>6</a:t>
            </a:r>
          </a:p>
        </p:txBody>
      </p:sp>
      <p:pic>
        <p:nvPicPr>
          <p:cNvPr id="14" name="Picture 13">
            <a:extLst>
              <a:ext uri="{FF2B5EF4-FFF2-40B4-BE49-F238E27FC236}">
                <a16:creationId xmlns:a16="http://schemas.microsoft.com/office/drawing/2014/main" id="{091A17F1-C182-F6C6-CC95-11886E28535B}"/>
              </a:ext>
            </a:extLst>
          </p:cNvPr>
          <p:cNvPicPr>
            <a:picLocks noChangeAspect="1"/>
          </p:cNvPicPr>
          <p:nvPr/>
        </p:nvPicPr>
        <p:blipFill>
          <a:blip r:embed="rId3"/>
          <a:stretch>
            <a:fillRect/>
          </a:stretch>
        </p:blipFill>
        <p:spPr>
          <a:xfrm>
            <a:off x="3812117" y="3715178"/>
            <a:ext cx="2806700" cy="342900"/>
          </a:xfrm>
          <a:prstGeom prst="rect">
            <a:avLst/>
          </a:prstGeom>
        </p:spPr>
      </p:pic>
      <p:pic>
        <p:nvPicPr>
          <p:cNvPr id="15" name="Picture 14">
            <a:extLst>
              <a:ext uri="{FF2B5EF4-FFF2-40B4-BE49-F238E27FC236}">
                <a16:creationId xmlns:a16="http://schemas.microsoft.com/office/drawing/2014/main" id="{3FEBF3E6-FF74-CA2F-2819-90AF4A1AC969}"/>
              </a:ext>
            </a:extLst>
          </p:cNvPr>
          <p:cNvPicPr>
            <a:picLocks noChangeAspect="1"/>
          </p:cNvPicPr>
          <p:nvPr/>
        </p:nvPicPr>
        <p:blipFill>
          <a:blip r:embed="rId4"/>
          <a:stretch>
            <a:fillRect/>
          </a:stretch>
        </p:blipFill>
        <p:spPr>
          <a:xfrm>
            <a:off x="1656644" y="5305538"/>
            <a:ext cx="7772400" cy="770441"/>
          </a:xfrm>
          <a:prstGeom prst="rect">
            <a:avLst/>
          </a:prstGeom>
        </p:spPr>
      </p:pic>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E75A3EB6-DD93-FA13-FF8E-6E22257CD01F}"/>
                  </a:ext>
                </a:extLst>
              </p14:cNvPr>
              <p14:cNvContentPartPr/>
              <p14:nvPr/>
            </p14:nvContentPartPr>
            <p14:xfrm>
              <a:off x="4338760" y="5373764"/>
              <a:ext cx="1597680" cy="808920"/>
            </p14:xfrm>
          </p:contentPart>
        </mc:Choice>
        <mc:Fallback>
          <p:pic>
            <p:nvPicPr>
              <p:cNvPr id="16" name="Ink 15">
                <a:extLst>
                  <a:ext uri="{FF2B5EF4-FFF2-40B4-BE49-F238E27FC236}">
                    <a16:creationId xmlns:a16="http://schemas.microsoft.com/office/drawing/2014/main" id="{E75A3EB6-DD93-FA13-FF8E-6E22257CD01F}"/>
                  </a:ext>
                </a:extLst>
              </p:cNvPr>
              <p:cNvPicPr/>
              <p:nvPr/>
            </p:nvPicPr>
            <p:blipFill>
              <a:blip r:embed="rId6"/>
              <a:stretch>
                <a:fillRect/>
              </a:stretch>
            </p:blipFill>
            <p:spPr>
              <a:xfrm>
                <a:off x="4320760" y="5355764"/>
                <a:ext cx="1633320" cy="844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378C7B7F-B114-E0A1-DDAF-970FFD5892C4}"/>
                  </a:ext>
                </a:extLst>
              </p14:cNvPr>
              <p14:cNvContentPartPr/>
              <p14:nvPr/>
            </p14:nvContentPartPr>
            <p14:xfrm>
              <a:off x="4334080" y="5211404"/>
              <a:ext cx="1660320" cy="849960"/>
            </p14:xfrm>
          </p:contentPart>
        </mc:Choice>
        <mc:Fallback>
          <p:pic>
            <p:nvPicPr>
              <p:cNvPr id="17" name="Ink 16">
                <a:extLst>
                  <a:ext uri="{FF2B5EF4-FFF2-40B4-BE49-F238E27FC236}">
                    <a16:creationId xmlns:a16="http://schemas.microsoft.com/office/drawing/2014/main" id="{378C7B7F-B114-E0A1-DDAF-970FFD5892C4}"/>
                  </a:ext>
                </a:extLst>
              </p:cNvPr>
              <p:cNvPicPr/>
              <p:nvPr/>
            </p:nvPicPr>
            <p:blipFill>
              <a:blip r:embed="rId8"/>
              <a:stretch>
                <a:fillRect/>
              </a:stretch>
            </p:blipFill>
            <p:spPr>
              <a:xfrm>
                <a:off x="4316440" y="5193764"/>
                <a:ext cx="1695960" cy="885600"/>
              </a:xfrm>
              <a:prstGeom prst="rect">
                <a:avLst/>
              </a:prstGeom>
            </p:spPr>
          </p:pic>
        </mc:Fallback>
      </mc:AlternateContent>
    </p:spTree>
    <p:extLst>
      <p:ext uri="{BB962C8B-B14F-4D97-AF65-F5344CB8AC3E}">
        <p14:creationId xmlns:p14="http://schemas.microsoft.com/office/powerpoint/2010/main" val="974295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2D9F-3F59-E19E-9722-94B7085E1D00}"/>
              </a:ext>
            </a:extLst>
          </p:cNvPr>
          <p:cNvSpPr>
            <a:spLocks noGrp="1"/>
          </p:cNvSpPr>
          <p:nvPr>
            <p:ph type="title"/>
          </p:nvPr>
        </p:nvSpPr>
        <p:spPr/>
        <p:txBody>
          <a:bodyPr/>
          <a:lstStyle/>
          <a:p>
            <a:r>
              <a:rPr lang="en-US" dirty="0" err="1"/>
              <a:t>Harmonisk</a:t>
            </a:r>
            <a:r>
              <a:rPr lang="en-US" dirty="0"/>
              <a:t> </a:t>
            </a:r>
            <a:r>
              <a:rPr lang="en-US" dirty="0" err="1"/>
              <a:t>tilnærming</a:t>
            </a:r>
            <a:endParaRPr lang="en-US" dirty="0"/>
          </a:p>
        </p:txBody>
      </p:sp>
      <p:sp>
        <p:nvSpPr>
          <p:cNvPr id="3" name="Content Placeholder 2">
            <a:extLst>
              <a:ext uri="{FF2B5EF4-FFF2-40B4-BE49-F238E27FC236}">
                <a16:creationId xmlns:a16="http://schemas.microsoft.com/office/drawing/2014/main" id="{0117AF91-4A49-7E0C-2203-08687767EEDE}"/>
              </a:ext>
            </a:extLst>
          </p:cNvPr>
          <p:cNvSpPr>
            <a:spLocks noGrp="1"/>
          </p:cNvSpPr>
          <p:nvPr>
            <p:ph sz="half" idx="30"/>
          </p:nvPr>
        </p:nvSpPr>
        <p:spPr/>
        <p:txBody>
          <a:bodyPr/>
          <a:lstStyle/>
          <a:p>
            <a:r>
              <a:rPr lang="en-US" dirty="0"/>
              <a:t>Det er </a:t>
            </a:r>
            <a:r>
              <a:rPr lang="en-US" dirty="0" err="1"/>
              <a:t>mulig</a:t>
            </a:r>
            <a:r>
              <a:rPr lang="en-US" dirty="0"/>
              <a:t> </a:t>
            </a:r>
            <a:r>
              <a:rPr lang="en-US" dirty="0" err="1"/>
              <a:t>å</a:t>
            </a:r>
            <a:r>
              <a:rPr lang="en-US" dirty="0"/>
              <a:t> </a:t>
            </a:r>
            <a:r>
              <a:rPr lang="en-US" dirty="0" err="1"/>
              <a:t>velge</a:t>
            </a:r>
            <a:r>
              <a:rPr lang="en-US" dirty="0"/>
              <a:t> </a:t>
            </a:r>
            <a:r>
              <a:rPr lang="en-US" dirty="0" err="1"/>
              <a:t>koordinater</a:t>
            </a:r>
            <a:r>
              <a:rPr lang="en-US" dirty="0"/>
              <a:t> </a:t>
            </a:r>
            <a:r>
              <a:rPr lang="en-US" dirty="0" err="1"/>
              <a:t>slik</a:t>
            </a:r>
            <a:r>
              <a:rPr lang="en-US" dirty="0"/>
              <a:t> </a:t>
            </a:r>
            <a:r>
              <a:rPr lang="en-US" dirty="0" err="1"/>
              <a:t>atVi</a:t>
            </a:r>
            <a:r>
              <a:rPr lang="en-US" dirty="0"/>
              <a:t> </a:t>
            </a:r>
            <a:r>
              <a:rPr lang="en-US" dirty="0" err="1"/>
              <a:t>får</a:t>
            </a:r>
            <a:r>
              <a:rPr lang="en-US" dirty="0"/>
              <a:t> </a:t>
            </a:r>
            <a:r>
              <a:rPr lang="en-US" dirty="0" err="1"/>
              <a:t>en</a:t>
            </a:r>
            <a:r>
              <a:rPr lang="en-US" dirty="0"/>
              <a:t> total </a:t>
            </a:r>
            <a:r>
              <a:rPr lang="en-US" dirty="0" err="1"/>
              <a:t>Hamiltonoperator</a:t>
            </a:r>
            <a:r>
              <a:rPr lang="en-US" dirty="0"/>
              <a:t> </a:t>
            </a:r>
            <a:r>
              <a:rPr lang="en-US" dirty="0" err="1"/>
              <a:t>på</a:t>
            </a:r>
            <a:r>
              <a:rPr lang="en-US" dirty="0"/>
              <a:t> </a:t>
            </a:r>
            <a:r>
              <a:rPr lang="en-US" dirty="0" err="1"/>
              <a:t>formen</a:t>
            </a:r>
            <a:endParaRPr lang="en-US" dirty="0"/>
          </a:p>
          <a:p>
            <a:endParaRPr lang="en-US" dirty="0"/>
          </a:p>
          <a:p>
            <a:endParaRPr lang="en-US" dirty="0"/>
          </a:p>
          <a:p>
            <a:endParaRPr lang="en-US" dirty="0"/>
          </a:p>
          <a:p>
            <a:r>
              <a:rPr lang="en-US" dirty="0"/>
              <a:t>Denne er et sett med 1D </a:t>
            </a:r>
            <a:r>
              <a:rPr lang="en-US" dirty="0" err="1"/>
              <a:t>harmoniske</a:t>
            </a:r>
            <a:r>
              <a:rPr lang="en-US" dirty="0"/>
              <a:t> </a:t>
            </a:r>
            <a:r>
              <a:rPr lang="en-US" dirty="0" err="1"/>
              <a:t>oscillatorer</a:t>
            </a:r>
            <a:r>
              <a:rPr lang="en-US" dirty="0"/>
              <a:t>, </a:t>
            </a:r>
            <a:r>
              <a:rPr lang="en-US" dirty="0" err="1"/>
              <a:t>som</a:t>
            </a:r>
            <a:r>
              <a:rPr lang="en-US" dirty="0"/>
              <a:t> vi </a:t>
            </a:r>
            <a:r>
              <a:rPr lang="en-US" dirty="0" err="1"/>
              <a:t>kan</a:t>
            </a:r>
            <a:r>
              <a:rPr lang="en-US" dirty="0"/>
              <a:t> </a:t>
            </a:r>
            <a:r>
              <a:rPr lang="en-US" dirty="0" err="1"/>
              <a:t>løse</a:t>
            </a:r>
            <a:r>
              <a:rPr lang="en-US" dirty="0"/>
              <a:t> med </a:t>
            </a:r>
            <a:r>
              <a:rPr lang="en-US" dirty="0" err="1"/>
              <a:t>separasjon</a:t>
            </a:r>
            <a:r>
              <a:rPr lang="en-US" dirty="0"/>
              <a:t> av variable!</a:t>
            </a:r>
          </a:p>
          <a:p>
            <a:endParaRPr lang="en-US" dirty="0"/>
          </a:p>
          <a:p>
            <a:endParaRPr lang="en-US" dirty="0"/>
          </a:p>
          <a:p>
            <a:endParaRPr lang="en-US" dirty="0"/>
          </a:p>
          <a:p>
            <a:endParaRPr lang="en-US" dirty="0"/>
          </a:p>
          <a:p>
            <a:r>
              <a:rPr lang="en-US" dirty="0"/>
              <a:t>Dette </a:t>
            </a:r>
            <a:r>
              <a:rPr lang="en-US" dirty="0" err="1"/>
              <a:t>definerer</a:t>
            </a:r>
            <a:r>
              <a:rPr lang="en-US" dirty="0"/>
              <a:t> </a:t>
            </a:r>
            <a:r>
              <a:rPr lang="en-US" i="1" u="sng" dirty="0" err="1"/>
              <a:t>normalmoder</a:t>
            </a:r>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F8585634-A621-7BA6-06F6-01AC1FC23128}"/>
              </a:ext>
            </a:extLst>
          </p:cNvPr>
          <p:cNvPicPr>
            <a:picLocks noChangeAspect="1"/>
          </p:cNvPicPr>
          <p:nvPr/>
        </p:nvPicPr>
        <p:blipFill>
          <a:blip r:embed="rId2"/>
          <a:stretch>
            <a:fillRect/>
          </a:stretch>
        </p:blipFill>
        <p:spPr>
          <a:xfrm>
            <a:off x="2883606" y="1938349"/>
            <a:ext cx="3975100" cy="825500"/>
          </a:xfrm>
          <a:prstGeom prst="rect">
            <a:avLst/>
          </a:prstGeom>
        </p:spPr>
      </p:pic>
      <p:pic>
        <p:nvPicPr>
          <p:cNvPr id="12" name="Picture 11">
            <a:extLst>
              <a:ext uri="{FF2B5EF4-FFF2-40B4-BE49-F238E27FC236}">
                <a16:creationId xmlns:a16="http://schemas.microsoft.com/office/drawing/2014/main" id="{028F837F-CACA-B52D-5737-2002397009F0}"/>
              </a:ext>
            </a:extLst>
          </p:cNvPr>
          <p:cNvPicPr>
            <a:picLocks noChangeAspect="1"/>
          </p:cNvPicPr>
          <p:nvPr/>
        </p:nvPicPr>
        <p:blipFill>
          <a:blip r:embed="rId3"/>
          <a:stretch>
            <a:fillRect/>
          </a:stretch>
        </p:blipFill>
        <p:spPr>
          <a:xfrm>
            <a:off x="7933393" y="1900249"/>
            <a:ext cx="2857500" cy="863600"/>
          </a:xfrm>
          <a:prstGeom prst="rect">
            <a:avLst/>
          </a:prstGeom>
        </p:spPr>
      </p:pic>
      <p:pic>
        <p:nvPicPr>
          <p:cNvPr id="14" name="Picture 13">
            <a:extLst>
              <a:ext uri="{FF2B5EF4-FFF2-40B4-BE49-F238E27FC236}">
                <a16:creationId xmlns:a16="http://schemas.microsoft.com/office/drawing/2014/main" id="{E5BA5AB4-2C71-7668-B828-27D4DB5B9B3B}"/>
              </a:ext>
            </a:extLst>
          </p:cNvPr>
          <p:cNvPicPr>
            <a:picLocks noChangeAspect="1"/>
          </p:cNvPicPr>
          <p:nvPr/>
        </p:nvPicPr>
        <p:blipFill>
          <a:blip r:embed="rId4"/>
          <a:stretch>
            <a:fillRect/>
          </a:stretch>
        </p:blipFill>
        <p:spPr>
          <a:xfrm>
            <a:off x="3219450" y="4202992"/>
            <a:ext cx="5753100" cy="393700"/>
          </a:xfrm>
          <a:prstGeom prst="rect">
            <a:avLst/>
          </a:prstGeom>
        </p:spPr>
      </p:pic>
      <p:pic>
        <p:nvPicPr>
          <p:cNvPr id="15" name="Picture 14">
            <a:extLst>
              <a:ext uri="{FF2B5EF4-FFF2-40B4-BE49-F238E27FC236}">
                <a16:creationId xmlns:a16="http://schemas.microsoft.com/office/drawing/2014/main" id="{E1283EE9-7F81-05C5-45A8-C61D66260243}"/>
              </a:ext>
            </a:extLst>
          </p:cNvPr>
          <p:cNvPicPr>
            <a:picLocks noChangeAspect="1"/>
          </p:cNvPicPr>
          <p:nvPr/>
        </p:nvPicPr>
        <p:blipFill>
          <a:blip r:embed="rId5"/>
          <a:stretch>
            <a:fillRect/>
          </a:stretch>
        </p:blipFill>
        <p:spPr>
          <a:xfrm>
            <a:off x="4210050" y="4929716"/>
            <a:ext cx="3771900" cy="927100"/>
          </a:xfrm>
          <a:prstGeom prst="rect">
            <a:avLst/>
          </a:prstGeom>
        </p:spPr>
      </p:pic>
    </p:spTree>
    <p:extLst>
      <p:ext uri="{BB962C8B-B14F-4D97-AF65-F5344CB8AC3E}">
        <p14:creationId xmlns:p14="http://schemas.microsoft.com/office/powerpoint/2010/main" val="380585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E247-19F8-E279-2318-732DA88E34ED}"/>
              </a:ext>
            </a:extLst>
          </p:cNvPr>
          <p:cNvSpPr>
            <a:spLocks noGrp="1"/>
          </p:cNvSpPr>
          <p:nvPr>
            <p:ph type="title"/>
          </p:nvPr>
        </p:nvSpPr>
        <p:spPr/>
        <p:txBody>
          <a:bodyPr/>
          <a:lstStyle/>
          <a:p>
            <a:r>
              <a:rPr lang="en-US" dirty="0" err="1"/>
              <a:t>Normalmoder</a:t>
            </a:r>
            <a:endParaRPr lang="en-US" dirty="0"/>
          </a:p>
        </p:txBody>
      </p:sp>
      <p:sp>
        <p:nvSpPr>
          <p:cNvPr id="3" name="Content Placeholder 2">
            <a:extLst>
              <a:ext uri="{FF2B5EF4-FFF2-40B4-BE49-F238E27FC236}">
                <a16:creationId xmlns:a16="http://schemas.microsoft.com/office/drawing/2014/main" id="{2AFBB372-466C-A60E-7223-E78FBC01E579}"/>
              </a:ext>
            </a:extLst>
          </p:cNvPr>
          <p:cNvSpPr>
            <a:spLocks noGrp="1"/>
          </p:cNvSpPr>
          <p:nvPr>
            <p:ph sz="half" idx="30"/>
          </p:nvPr>
        </p:nvSpPr>
        <p:spPr/>
        <p:txBody>
          <a:bodyPr/>
          <a:lstStyle/>
          <a:p>
            <a:r>
              <a:rPr lang="en-US" dirty="0" err="1"/>
              <a:t>Egenfunksjonene</a:t>
            </a:r>
            <a:r>
              <a:rPr lang="en-US" dirty="0"/>
              <a:t> </a:t>
            </a:r>
            <a:r>
              <a:rPr lang="en-US" dirty="0" err="1"/>
              <a:t>kalles</a:t>
            </a:r>
            <a:r>
              <a:rPr lang="en-US" dirty="0"/>
              <a:t> </a:t>
            </a:r>
            <a:r>
              <a:rPr lang="en-US" u="sng" dirty="0" err="1"/>
              <a:t>normalmoder</a:t>
            </a:r>
            <a:endParaRPr lang="en-US" u="sng" dirty="0"/>
          </a:p>
          <a:p>
            <a:r>
              <a:rPr lang="en-US" dirty="0" err="1"/>
              <a:t>Grunntilstanden</a:t>
            </a:r>
            <a:r>
              <a:rPr lang="en-US" dirty="0"/>
              <a:t> er </a:t>
            </a:r>
            <a:r>
              <a:rPr lang="en-US" dirty="0" err="1"/>
              <a:t>grunntilstanden</a:t>
            </a:r>
            <a:r>
              <a:rPr lang="en-US" dirty="0"/>
              <a:t> </a:t>
            </a:r>
            <a:r>
              <a:rPr lang="en-US" dirty="0" err="1"/>
              <a:t>til</a:t>
            </a:r>
            <a:r>
              <a:rPr lang="en-US" dirty="0"/>
              <a:t> hele </a:t>
            </a:r>
            <a:r>
              <a:rPr lang="en-US" dirty="0" err="1"/>
              <a:t>molekylet</a:t>
            </a:r>
            <a:endParaRPr lang="en-US" dirty="0"/>
          </a:p>
          <a:p>
            <a:endParaRPr lang="en-US" dirty="0"/>
          </a:p>
          <a:p>
            <a:endParaRPr lang="en-US" dirty="0"/>
          </a:p>
          <a:p>
            <a:r>
              <a:rPr lang="en-US" dirty="0" err="1"/>
              <a:t>Eksiterer</a:t>
            </a:r>
            <a:r>
              <a:rPr lang="en-US" dirty="0"/>
              <a:t> vi 1 </a:t>
            </a:r>
            <a:r>
              <a:rPr lang="en-US" dirty="0" err="1"/>
              <a:t>harmonisk</a:t>
            </a:r>
            <a:r>
              <a:rPr lang="en-US" dirty="0"/>
              <a:t> oscillator </a:t>
            </a:r>
            <a:r>
              <a:rPr lang="en-US" dirty="0" err="1"/>
              <a:t>får</a:t>
            </a:r>
            <a:r>
              <a:rPr lang="en-US" dirty="0"/>
              <a:t> vi </a:t>
            </a:r>
            <a:r>
              <a:rPr lang="en-US" dirty="0" err="1"/>
              <a:t>en</a:t>
            </a:r>
            <a:r>
              <a:rPr lang="en-US" dirty="0"/>
              <a:t> </a:t>
            </a:r>
            <a:r>
              <a:rPr lang="en-US" dirty="0" err="1"/>
              <a:t>vibrasjonell</a:t>
            </a:r>
            <a:r>
              <a:rPr lang="en-US" dirty="0"/>
              <a:t> </a:t>
            </a:r>
            <a:r>
              <a:rPr lang="en-US" dirty="0" err="1"/>
              <a:t>tilstand</a:t>
            </a:r>
            <a:r>
              <a:rPr lang="en-US" dirty="0"/>
              <a:t> </a:t>
            </a:r>
            <a:r>
              <a:rPr lang="en-US" dirty="0" err="1"/>
              <a:t>som</a:t>
            </a:r>
            <a:r>
              <a:rPr lang="en-US" dirty="0"/>
              <a:t> (</a:t>
            </a:r>
            <a:r>
              <a:rPr lang="en-US" dirty="0" err="1"/>
              <a:t>muligens</a:t>
            </a:r>
            <a:r>
              <a:rPr lang="en-US" dirty="0"/>
              <a:t>) </a:t>
            </a:r>
            <a:r>
              <a:rPr lang="en-US" dirty="0" err="1"/>
              <a:t>kan</a:t>
            </a:r>
            <a:r>
              <a:rPr lang="en-US" dirty="0"/>
              <a:t> </a:t>
            </a:r>
            <a:r>
              <a:rPr lang="en-US" dirty="0" err="1"/>
              <a:t>observeres</a:t>
            </a:r>
            <a:r>
              <a:rPr lang="en-US" dirty="0"/>
              <a:t> med </a:t>
            </a:r>
            <a:r>
              <a:rPr lang="en-US" dirty="0" err="1"/>
              <a:t>vibrasjonell</a:t>
            </a:r>
            <a:r>
              <a:rPr lang="en-US" dirty="0"/>
              <a:t> </a:t>
            </a:r>
            <a:r>
              <a:rPr lang="en-US" dirty="0" err="1"/>
              <a:t>spektroskopi</a:t>
            </a:r>
            <a:endParaRPr lang="en-US" dirty="0"/>
          </a:p>
          <a:p>
            <a:endParaRPr lang="en-US" dirty="0"/>
          </a:p>
          <a:p>
            <a:r>
              <a:rPr lang="en-US" dirty="0"/>
              <a:t>Men </a:t>
            </a:r>
            <a:r>
              <a:rPr lang="en-US" u="sng" dirty="0"/>
              <a:t>alle</a:t>
            </a:r>
            <a:r>
              <a:rPr lang="en-US" dirty="0"/>
              <a:t> </a:t>
            </a:r>
            <a:r>
              <a:rPr lang="en-US" dirty="0" err="1"/>
              <a:t>atomene</a:t>
            </a:r>
            <a:r>
              <a:rPr lang="en-US" dirty="0"/>
              <a:t> </a:t>
            </a:r>
            <a:r>
              <a:rPr lang="en-US" dirty="0" err="1"/>
              <a:t>vibrerer</a:t>
            </a:r>
            <a:r>
              <a:rPr lang="en-US" dirty="0"/>
              <a:t> </a:t>
            </a:r>
            <a:r>
              <a:rPr lang="en-US" dirty="0" err="1"/>
              <a:t>selv</a:t>
            </a:r>
            <a:r>
              <a:rPr lang="en-US" dirty="0"/>
              <a:t> om bare 1 mode er </a:t>
            </a:r>
            <a:r>
              <a:rPr lang="en-US" dirty="0" err="1"/>
              <a:t>eksitert</a:t>
            </a:r>
            <a:endParaRPr lang="en-US" dirty="0"/>
          </a:p>
          <a:p>
            <a:pPr lvl="1"/>
            <a:r>
              <a:rPr lang="en-US" dirty="0"/>
              <a:t>“</a:t>
            </a:r>
            <a:r>
              <a:rPr lang="en-US" dirty="0" err="1"/>
              <a:t>kollektive</a:t>
            </a:r>
            <a:r>
              <a:rPr lang="en-US" dirty="0"/>
              <a:t> </a:t>
            </a:r>
            <a:r>
              <a:rPr lang="en-US" dirty="0" err="1"/>
              <a:t>vibrasjoner</a:t>
            </a:r>
            <a:r>
              <a:rPr lang="en-US" dirty="0"/>
              <a:t>”</a:t>
            </a:r>
          </a:p>
          <a:p>
            <a:endParaRPr lang="en-US" dirty="0"/>
          </a:p>
        </p:txBody>
      </p:sp>
      <p:pic>
        <p:nvPicPr>
          <p:cNvPr id="4" name="Picture 3">
            <a:extLst>
              <a:ext uri="{FF2B5EF4-FFF2-40B4-BE49-F238E27FC236}">
                <a16:creationId xmlns:a16="http://schemas.microsoft.com/office/drawing/2014/main" id="{8356139F-A235-DB8D-9C2D-D9C3A8AB9FCF}"/>
              </a:ext>
            </a:extLst>
          </p:cNvPr>
          <p:cNvPicPr>
            <a:picLocks noChangeAspect="1"/>
          </p:cNvPicPr>
          <p:nvPr/>
        </p:nvPicPr>
        <p:blipFill>
          <a:blip r:embed="rId2"/>
          <a:stretch>
            <a:fillRect/>
          </a:stretch>
        </p:blipFill>
        <p:spPr>
          <a:xfrm>
            <a:off x="4109861" y="2336095"/>
            <a:ext cx="4152900" cy="266700"/>
          </a:xfrm>
          <a:prstGeom prst="rect">
            <a:avLst/>
          </a:prstGeom>
        </p:spPr>
      </p:pic>
      <p:pic>
        <p:nvPicPr>
          <p:cNvPr id="5" name="Picture 4">
            <a:extLst>
              <a:ext uri="{FF2B5EF4-FFF2-40B4-BE49-F238E27FC236}">
                <a16:creationId xmlns:a16="http://schemas.microsoft.com/office/drawing/2014/main" id="{9678C34F-EDD2-E582-E8F5-349B705F75B3}"/>
              </a:ext>
            </a:extLst>
          </p:cNvPr>
          <p:cNvPicPr>
            <a:picLocks noChangeAspect="1"/>
          </p:cNvPicPr>
          <p:nvPr/>
        </p:nvPicPr>
        <p:blipFill>
          <a:blip r:embed="rId3"/>
          <a:stretch>
            <a:fillRect/>
          </a:stretch>
        </p:blipFill>
        <p:spPr>
          <a:xfrm>
            <a:off x="3884083" y="4121856"/>
            <a:ext cx="4152900" cy="266700"/>
          </a:xfrm>
          <a:prstGeom prst="rect">
            <a:avLst/>
          </a:prstGeom>
        </p:spPr>
      </p:pic>
    </p:spTree>
    <p:extLst>
      <p:ext uri="{BB962C8B-B14F-4D97-AF65-F5344CB8AC3E}">
        <p14:creationId xmlns:p14="http://schemas.microsoft.com/office/powerpoint/2010/main" val="615822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3CC5-D5F1-6C51-8191-930A5406320C}"/>
              </a:ext>
            </a:extLst>
          </p:cNvPr>
          <p:cNvSpPr>
            <a:spLocks noGrp="1"/>
          </p:cNvSpPr>
          <p:nvPr>
            <p:ph type="title"/>
          </p:nvPr>
        </p:nvSpPr>
        <p:spPr/>
        <p:txBody>
          <a:bodyPr/>
          <a:lstStyle/>
          <a:p>
            <a:r>
              <a:rPr lang="en-US" dirty="0" err="1"/>
              <a:t>Normalmoder</a:t>
            </a:r>
            <a:r>
              <a:rPr lang="en-US" dirty="0"/>
              <a:t> for CO</a:t>
            </a:r>
            <a:r>
              <a:rPr lang="en-US" baseline="-25000" dirty="0"/>
              <a:t>2</a:t>
            </a:r>
          </a:p>
        </p:txBody>
      </p:sp>
      <p:sp>
        <p:nvSpPr>
          <p:cNvPr id="7" name="Content Placeholder 6">
            <a:extLst>
              <a:ext uri="{FF2B5EF4-FFF2-40B4-BE49-F238E27FC236}">
                <a16:creationId xmlns:a16="http://schemas.microsoft.com/office/drawing/2014/main" id="{74407AA0-BCE3-09AE-BE94-19A6CCE6425B}"/>
              </a:ext>
            </a:extLst>
          </p:cNvPr>
          <p:cNvSpPr>
            <a:spLocks noGrp="1"/>
          </p:cNvSpPr>
          <p:nvPr>
            <p:ph sz="half" idx="30"/>
          </p:nvPr>
        </p:nvSpPr>
        <p:spPr/>
        <p:txBody>
          <a:bodyPr/>
          <a:lstStyle/>
          <a:p>
            <a:r>
              <a:rPr lang="en-US" dirty="0"/>
              <a:t>ChemTube3d: </a:t>
            </a:r>
            <a:r>
              <a:rPr lang="en-US" dirty="0">
                <a:hlinkClick r:id="rId2"/>
              </a:rPr>
              <a:t>https://www.chemtube3d.com/vibrationsco2/</a:t>
            </a:r>
            <a:endParaRPr lang="en-US" dirty="0"/>
          </a:p>
          <a:p>
            <a:endParaRPr lang="en-US" dirty="0"/>
          </a:p>
        </p:txBody>
      </p:sp>
      <p:pic>
        <p:nvPicPr>
          <p:cNvPr id="8" name="Content Placeholder 4" descr="A diagram of a molecule&#10;&#10;Description automatically generated">
            <a:extLst>
              <a:ext uri="{FF2B5EF4-FFF2-40B4-BE49-F238E27FC236}">
                <a16:creationId xmlns:a16="http://schemas.microsoft.com/office/drawing/2014/main" id="{EE85B988-8EB3-1588-D2BA-6F1E8E7F8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245" y="1083377"/>
            <a:ext cx="3532755" cy="4975225"/>
          </a:xfrm>
          <a:prstGeom prst="rect">
            <a:avLst/>
          </a:prstGeom>
        </p:spPr>
      </p:pic>
      <p:pic>
        <p:nvPicPr>
          <p:cNvPr id="10" name="Picture 9" descr="A graph of a graph showing a graph&#10;&#10;Description automatically generated">
            <a:extLst>
              <a:ext uri="{FF2B5EF4-FFF2-40B4-BE49-F238E27FC236}">
                <a16:creationId xmlns:a16="http://schemas.microsoft.com/office/drawing/2014/main" id="{F1D2624A-74E7-F38E-7D64-8E32C5CEA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77" y="2717514"/>
            <a:ext cx="7772400" cy="3253257"/>
          </a:xfrm>
          <a:prstGeom prst="rect">
            <a:avLst/>
          </a:prstGeom>
        </p:spPr>
      </p:pic>
      <p:cxnSp>
        <p:nvCxnSpPr>
          <p:cNvPr id="12" name="Straight Arrow Connector 11">
            <a:extLst>
              <a:ext uri="{FF2B5EF4-FFF2-40B4-BE49-F238E27FC236}">
                <a16:creationId xmlns:a16="http://schemas.microsoft.com/office/drawing/2014/main" id="{56C8B109-531B-655C-F2F2-F62B50C38605}"/>
              </a:ext>
            </a:extLst>
          </p:cNvPr>
          <p:cNvCxnSpPr>
            <a:cxnSpLocks/>
          </p:cNvCxnSpPr>
          <p:nvPr/>
        </p:nvCxnSpPr>
        <p:spPr>
          <a:xfrm>
            <a:off x="6175022" y="4436533"/>
            <a:ext cx="0" cy="936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7F6B83-81A3-346A-5140-16EA00372655}"/>
              </a:ext>
            </a:extLst>
          </p:cNvPr>
          <p:cNvCxnSpPr>
            <a:cxnSpLocks/>
          </p:cNvCxnSpPr>
          <p:nvPr/>
        </p:nvCxnSpPr>
        <p:spPr>
          <a:xfrm>
            <a:off x="7642578" y="4097866"/>
            <a:ext cx="0" cy="936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9BC98A-7484-E639-8A16-AFAE4BE4DD97}"/>
              </a:ext>
            </a:extLst>
          </p:cNvPr>
          <p:cNvCxnSpPr>
            <a:cxnSpLocks/>
          </p:cNvCxnSpPr>
          <p:nvPr/>
        </p:nvCxnSpPr>
        <p:spPr>
          <a:xfrm>
            <a:off x="4176889" y="2460977"/>
            <a:ext cx="0" cy="936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73C5E2-F5BB-D310-E562-2E860F807078}"/>
              </a:ext>
            </a:extLst>
          </p:cNvPr>
          <p:cNvCxnSpPr>
            <a:cxnSpLocks/>
          </p:cNvCxnSpPr>
          <p:nvPr/>
        </p:nvCxnSpPr>
        <p:spPr>
          <a:xfrm>
            <a:off x="1478845" y="4459110"/>
            <a:ext cx="0" cy="936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FB2134-F3ED-B72C-94B3-B2309CD70A12}"/>
              </a:ext>
            </a:extLst>
          </p:cNvPr>
          <p:cNvSpPr txBox="1"/>
          <p:nvPr/>
        </p:nvSpPr>
        <p:spPr>
          <a:xfrm>
            <a:off x="1198783" y="3878916"/>
            <a:ext cx="560123" cy="461665"/>
          </a:xfrm>
          <a:prstGeom prst="rect">
            <a:avLst/>
          </a:prstGeom>
          <a:noFill/>
        </p:spPr>
        <p:txBody>
          <a:bodyPr wrap="square" rtlCol="0">
            <a:spAutoFit/>
          </a:bodyPr>
          <a:lstStyle/>
          <a:p>
            <a:r>
              <a:rPr lang="en-US" sz="2400" dirty="0"/>
              <a:t>??</a:t>
            </a:r>
          </a:p>
        </p:txBody>
      </p:sp>
      <p:sp>
        <p:nvSpPr>
          <p:cNvPr id="18" name="TextBox 17">
            <a:extLst>
              <a:ext uri="{FF2B5EF4-FFF2-40B4-BE49-F238E27FC236}">
                <a16:creationId xmlns:a16="http://schemas.microsoft.com/office/drawing/2014/main" id="{B0B7F0D7-6BC8-941D-083C-AA975E995C8C}"/>
              </a:ext>
            </a:extLst>
          </p:cNvPr>
          <p:cNvSpPr txBox="1"/>
          <p:nvPr/>
        </p:nvSpPr>
        <p:spPr>
          <a:xfrm>
            <a:off x="1930400" y="6457244"/>
            <a:ext cx="6348677" cy="230832"/>
          </a:xfrm>
          <a:prstGeom prst="rect">
            <a:avLst/>
          </a:prstGeom>
          <a:noFill/>
        </p:spPr>
        <p:txBody>
          <a:bodyPr wrap="square" rtlCol="0">
            <a:spAutoFit/>
          </a:bodyPr>
          <a:lstStyle/>
          <a:p>
            <a:r>
              <a:rPr lang="en-US" dirty="0"/>
              <a:t>https://</a:t>
            </a:r>
            <a:r>
              <a:rPr lang="en-US" dirty="0" err="1"/>
              <a:t>webbook.nist.gov</a:t>
            </a:r>
            <a:r>
              <a:rPr lang="en-US" dirty="0"/>
              <a:t>/</a:t>
            </a:r>
            <a:r>
              <a:rPr lang="en-US" dirty="0" err="1"/>
              <a:t>cgi</a:t>
            </a:r>
            <a:r>
              <a:rPr lang="en-US" dirty="0"/>
              <a:t>/</a:t>
            </a:r>
            <a:r>
              <a:rPr lang="en-US" dirty="0" err="1"/>
              <a:t>cbook.cgi?ID</a:t>
            </a:r>
            <a:r>
              <a:rPr lang="en-US" dirty="0"/>
              <a:t>=C124389&amp;Units=</a:t>
            </a:r>
            <a:r>
              <a:rPr lang="en-US" dirty="0" err="1"/>
              <a:t>SI&amp;Type</a:t>
            </a:r>
            <a:r>
              <a:rPr lang="en-US" dirty="0"/>
              <a:t>=</a:t>
            </a:r>
            <a:r>
              <a:rPr lang="en-US" dirty="0" err="1"/>
              <a:t>IR-SPEC&amp;Index</a:t>
            </a:r>
            <a:r>
              <a:rPr lang="en-US" dirty="0"/>
              <a:t>=0#IR-SPEC</a:t>
            </a:r>
          </a:p>
        </p:txBody>
      </p:sp>
    </p:spTree>
    <p:extLst>
      <p:ext uri="{BB962C8B-B14F-4D97-AF65-F5344CB8AC3E}">
        <p14:creationId xmlns:p14="http://schemas.microsoft.com/office/powerpoint/2010/main" val="4291313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B64E-4BE7-A2C2-3F4E-A1C61B4A06DB}"/>
              </a:ext>
            </a:extLst>
          </p:cNvPr>
          <p:cNvSpPr>
            <a:spLocks noGrp="1"/>
          </p:cNvSpPr>
          <p:nvPr>
            <p:ph type="title"/>
          </p:nvPr>
        </p:nvSpPr>
        <p:spPr/>
        <p:txBody>
          <a:bodyPr/>
          <a:lstStyle/>
          <a:p>
            <a:r>
              <a:rPr lang="en-US" dirty="0"/>
              <a:t>IR-</a:t>
            </a:r>
            <a:r>
              <a:rPr lang="en-US" dirty="0" err="1"/>
              <a:t>spektrum</a:t>
            </a:r>
            <a:r>
              <a:rPr lang="en-US" dirty="0"/>
              <a:t> for </a:t>
            </a:r>
            <a:r>
              <a:rPr lang="en-US" dirty="0" err="1"/>
              <a:t>vann</a:t>
            </a:r>
            <a:endParaRPr lang="en-US" dirty="0"/>
          </a:p>
        </p:txBody>
      </p:sp>
      <p:pic>
        <p:nvPicPr>
          <p:cNvPr id="5" name="Content Placeholder 4" descr="A graph showing water and water&#10;&#10;Description automatically generated with medium confidence">
            <a:extLst>
              <a:ext uri="{FF2B5EF4-FFF2-40B4-BE49-F238E27FC236}">
                <a16:creationId xmlns:a16="http://schemas.microsoft.com/office/drawing/2014/main" id="{4B0F1FB1-049D-EA3B-2A75-E160C9E78BA3}"/>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379413" y="1139766"/>
            <a:ext cx="11433175" cy="4861043"/>
          </a:xfrm>
        </p:spPr>
      </p:pic>
    </p:spTree>
    <p:extLst>
      <p:ext uri="{BB962C8B-B14F-4D97-AF65-F5344CB8AC3E}">
        <p14:creationId xmlns:p14="http://schemas.microsoft.com/office/powerpoint/2010/main" val="100929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2F6B-EF67-B952-36CF-9CFBBFAA1B4A}"/>
              </a:ext>
            </a:extLst>
          </p:cNvPr>
          <p:cNvSpPr>
            <a:spLocks noGrp="1"/>
          </p:cNvSpPr>
          <p:nvPr>
            <p:ph type="title"/>
          </p:nvPr>
        </p:nvSpPr>
        <p:spPr/>
        <p:txBody>
          <a:bodyPr/>
          <a:lstStyle/>
          <a:p>
            <a:r>
              <a:rPr lang="en-US" dirty="0" err="1"/>
              <a:t>Klassisk</a:t>
            </a:r>
            <a:r>
              <a:rPr lang="en-US" dirty="0"/>
              <a:t> </a:t>
            </a:r>
            <a:r>
              <a:rPr lang="en-US" dirty="0" err="1"/>
              <a:t>grense</a:t>
            </a:r>
            <a:endParaRPr lang="en-US" dirty="0"/>
          </a:p>
        </p:txBody>
      </p:sp>
      <p:pic>
        <p:nvPicPr>
          <p:cNvPr id="5" name="Content Placeholder 4" descr="A graph of a function&#10;&#10;Description automatically generated">
            <a:extLst>
              <a:ext uri="{FF2B5EF4-FFF2-40B4-BE49-F238E27FC236}">
                <a16:creationId xmlns:a16="http://schemas.microsoft.com/office/drawing/2014/main" id="{3D9FD7AB-F629-1670-A2DC-650314CE9588}"/>
              </a:ext>
            </a:extLst>
          </p:cNvPr>
          <p:cNvPicPr>
            <a:picLocks noGrp="1" noChangeAspect="1"/>
          </p:cNvPicPr>
          <p:nvPr>
            <p:ph sz="half" idx="30"/>
          </p:nvPr>
        </p:nvPicPr>
        <p:blipFill>
          <a:blip r:embed="rId2">
            <a:extLst>
              <a:ext uri="{28A0092B-C50C-407E-A947-70E740481C1C}">
                <a14:useLocalDpi xmlns:a14="http://schemas.microsoft.com/office/drawing/2010/main" val="0"/>
              </a:ext>
            </a:extLst>
          </a:blip>
          <a:stretch>
            <a:fillRect/>
          </a:stretch>
        </p:blipFill>
        <p:spPr>
          <a:xfrm>
            <a:off x="1692813" y="987820"/>
            <a:ext cx="8806373" cy="5569843"/>
          </a:xfrm>
        </p:spPr>
      </p:pic>
    </p:spTree>
    <p:extLst>
      <p:ext uri="{BB962C8B-B14F-4D97-AF65-F5344CB8AC3E}">
        <p14:creationId xmlns:p14="http://schemas.microsoft.com/office/powerpoint/2010/main" val="2561554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a graph&#10;&#10;Description automatically generated">
            <a:extLst>
              <a:ext uri="{FF2B5EF4-FFF2-40B4-BE49-F238E27FC236}">
                <a16:creationId xmlns:a16="http://schemas.microsoft.com/office/drawing/2014/main" id="{EFECF573-48F1-5BBF-5C18-08DDD1A43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907862"/>
            <a:ext cx="9426222" cy="4020700"/>
          </a:xfrm>
          <a:prstGeom prst="rect">
            <a:avLst/>
          </a:prstGeom>
        </p:spPr>
      </p:pic>
      <p:sp>
        <p:nvSpPr>
          <p:cNvPr id="2" name="Title 1">
            <a:extLst>
              <a:ext uri="{FF2B5EF4-FFF2-40B4-BE49-F238E27FC236}">
                <a16:creationId xmlns:a16="http://schemas.microsoft.com/office/drawing/2014/main" id="{D85E93FC-AEAD-1ACA-3D5F-72E10EB46864}"/>
              </a:ext>
            </a:extLst>
          </p:cNvPr>
          <p:cNvSpPr>
            <a:spLocks noGrp="1"/>
          </p:cNvSpPr>
          <p:nvPr>
            <p:ph type="title"/>
          </p:nvPr>
        </p:nvSpPr>
        <p:spPr/>
        <p:txBody>
          <a:bodyPr/>
          <a:lstStyle/>
          <a:p>
            <a:r>
              <a:rPr lang="en-US" dirty="0"/>
              <a:t>Eksempel </a:t>
            </a:r>
            <a:r>
              <a:rPr lang="en-US" dirty="0" err="1"/>
              <a:t>fra</a:t>
            </a:r>
            <a:r>
              <a:rPr lang="en-US" dirty="0"/>
              <a:t> </a:t>
            </a:r>
            <a:r>
              <a:rPr lang="en-US" dirty="0" err="1"/>
              <a:t>boka</a:t>
            </a:r>
            <a:endParaRPr lang="en-US" dirty="0"/>
          </a:p>
        </p:txBody>
      </p:sp>
      <p:sp>
        <p:nvSpPr>
          <p:cNvPr id="7" name="Content Placeholder 6">
            <a:extLst>
              <a:ext uri="{FF2B5EF4-FFF2-40B4-BE49-F238E27FC236}">
                <a16:creationId xmlns:a16="http://schemas.microsoft.com/office/drawing/2014/main" id="{B5D9DC82-DDE7-A92C-0F02-50E633DE8F5D}"/>
              </a:ext>
            </a:extLst>
          </p:cNvPr>
          <p:cNvSpPr>
            <a:spLocks noGrp="1"/>
          </p:cNvSpPr>
          <p:nvPr>
            <p:ph sz="half" idx="30"/>
          </p:nvPr>
        </p:nvSpPr>
        <p:spPr/>
        <p:txBody>
          <a:bodyPr/>
          <a:lstStyle/>
          <a:p>
            <a:r>
              <a:rPr lang="en-US" dirty="0" err="1"/>
              <a:t>Hvorfor</a:t>
            </a:r>
            <a:r>
              <a:rPr lang="en-US" dirty="0"/>
              <a:t> </a:t>
            </a:r>
            <a:r>
              <a:rPr lang="en-US" dirty="0" err="1"/>
              <a:t>har</a:t>
            </a:r>
            <a:r>
              <a:rPr lang="en-US" dirty="0"/>
              <a:t> </a:t>
            </a:r>
            <a:r>
              <a:rPr lang="en-US" dirty="0" err="1"/>
              <a:t>ikke</a:t>
            </a:r>
            <a:r>
              <a:rPr lang="en-US" dirty="0"/>
              <a:t> CO bare 1 </a:t>
            </a:r>
            <a:r>
              <a:rPr lang="en-US" dirty="0" err="1"/>
              <a:t>tydelig</a:t>
            </a:r>
            <a:r>
              <a:rPr lang="en-US" dirty="0"/>
              <a:t> </a:t>
            </a:r>
            <a:r>
              <a:rPr lang="en-US" dirty="0" err="1"/>
              <a:t>topp</a:t>
            </a:r>
            <a:r>
              <a:rPr lang="en-US" dirty="0"/>
              <a:t> </a:t>
            </a:r>
            <a:r>
              <a:rPr lang="en-US" dirty="0" err="1"/>
              <a:t>i</a:t>
            </a:r>
            <a:r>
              <a:rPr lang="en-US" dirty="0"/>
              <a:t> </a:t>
            </a:r>
            <a:r>
              <a:rPr lang="en-US" dirty="0" err="1"/>
              <a:t>signalet</a:t>
            </a:r>
            <a:r>
              <a:rPr lang="en-US" dirty="0"/>
              <a:t>?</a:t>
            </a:r>
          </a:p>
          <a:p>
            <a:r>
              <a:rPr lang="en-US" dirty="0"/>
              <a:t>Se </a:t>
            </a:r>
            <a:r>
              <a:rPr lang="en-US" dirty="0" err="1"/>
              <a:t>også</a:t>
            </a:r>
            <a:r>
              <a:rPr lang="en-US" dirty="0"/>
              <a:t> </a:t>
            </a:r>
            <a:r>
              <a:rPr lang="en-US" dirty="0" err="1"/>
              <a:t>formaldehyd-spekteret</a:t>
            </a:r>
            <a:endParaRPr lang="en-US" dirty="0"/>
          </a:p>
          <a:p>
            <a:r>
              <a:rPr lang="en-US" u="sng" dirty="0" err="1"/>
              <a:t>Rotasjoner</a:t>
            </a:r>
            <a:r>
              <a:rPr lang="en-US" dirty="0"/>
              <a:t> er </a:t>
            </a:r>
            <a:r>
              <a:rPr lang="en-US" dirty="0" err="1"/>
              <a:t>også</a:t>
            </a:r>
            <a:r>
              <a:rPr lang="en-US" dirty="0"/>
              <a:t> </a:t>
            </a:r>
            <a:r>
              <a:rPr lang="en-US" dirty="0" err="1"/>
              <a:t>eksitert</a:t>
            </a:r>
            <a:endParaRPr lang="en-US" dirty="0"/>
          </a:p>
          <a:p>
            <a:r>
              <a:rPr lang="en-US" dirty="0"/>
              <a:t>(Kilde: </a:t>
            </a:r>
            <a:r>
              <a:rPr lang="en-US" dirty="0" err="1"/>
              <a:t>nist.gov</a:t>
            </a:r>
            <a:r>
              <a:rPr lang="en-US" dirty="0"/>
              <a:t>)</a:t>
            </a:r>
          </a:p>
        </p:txBody>
      </p:sp>
      <p:cxnSp>
        <p:nvCxnSpPr>
          <p:cNvPr id="12" name="Straight Arrow Connector 11">
            <a:extLst>
              <a:ext uri="{FF2B5EF4-FFF2-40B4-BE49-F238E27FC236}">
                <a16:creationId xmlns:a16="http://schemas.microsoft.com/office/drawing/2014/main" id="{E36E4C47-CEF4-FF30-00E8-2EF8B736ED52}"/>
              </a:ext>
            </a:extLst>
          </p:cNvPr>
          <p:cNvCxnSpPr>
            <a:cxnSpLocks/>
          </p:cNvCxnSpPr>
          <p:nvPr/>
        </p:nvCxnSpPr>
        <p:spPr>
          <a:xfrm flipH="1">
            <a:off x="6863644" y="2266244"/>
            <a:ext cx="2923822" cy="2325511"/>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4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err="1"/>
              <a:t>Rotasjonsspektroskopi</a:t>
            </a:r>
            <a:br>
              <a:rPr lang="en-US" dirty="0"/>
            </a:br>
            <a:br>
              <a:rPr lang="en-US" dirty="0"/>
            </a:br>
            <a:r>
              <a:rPr lang="en-US" dirty="0"/>
              <a:t>MW-</a:t>
            </a:r>
            <a:r>
              <a:rPr lang="en-US" dirty="0" err="1"/>
              <a:t>spektroskopi</a:t>
            </a: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50576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8A06E3-7D24-B185-F2D4-C379040557B0}"/>
              </a:ext>
            </a:extLst>
          </p:cNvPr>
          <p:cNvSpPr>
            <a:spLocks noGrp="1"/>
          </p:cNvSpPr>
          <p:nvPr>
            <p:ph type="title"/>
          </p:nvPr>
        </p:nvSpPr>
        <p:spPr/>
        <p:txBody>
          <a:bodyPr/>
          <a:lstStyle/>
          <a:p>
            <a:r>
              <a:rPr lang="en-US" dirty="0" err="1"/>
              <a:t>Molekylet</a:t>
            </a:r>
            <a:r>
              <a:rPr lang="en-US" dirty="0"/>
              <a:t> </a:t>
            </a:r>
            <a:r>
              <a:rPr lang="en-US" dirty="0" err="1"/>
              <a:t>som</a:t>
            </a:r>
            <a:r>
              <a:rPr lang="en-US" dirty="0"/>
              <a:t> rigid rotor</a:t>
            </a:r>
          </a:p>
        </p:txBody>
      </p:sp>
      <p:sp>
        <p:nvSpPr>
          <p:cNvPr id="9" name="Content Placeholder 8">
            <a:extLst>
              <a:ext uri="{FF2B5EF4-FFF2-40B4-BE49-F238E27FC236}">
                <a16:creationId xmlns:a16="http://schemas.microsoft.com/office/drawing/2014/main" id="{A5D7B4E2-0B81-D6F4-DCCB-FC0C5E4F6668}"/>
              </a:ext>
            </a:extLst>
          </p:cNvPr>
          <p:cNvSpPr>
            <a:spLocks noGrp="1"/>
          </p:cNvSpPr>
          <p:nvPr>
            <p:ph sz="half" idx="30"/>
          </p:nvPr>
        </p:nvSpPr>
        <p:spPr/>
        <p:txBody>
          <a:bodyPr/>
          <a:lstStyle/>
          <a:p>
            <a:r>
              <a:rPr lang="en-US" dirty="0"/>
              <a:t>Engel </a:t>
            </a:r>
            <a:r>
              <a:rPr lang="en-US" dirty="0" err="1"/>
              <a:t>behander</a:t>
            </a:r>
            <a:r>
              <a:rPr lang="en-US" dirty="0"/>
              <a:t> </a:t>
            </a:r>
            <a:r>
              <a:rPr lang="en-US" i="1" dirty="0" err="1"/>
              <a:t>sfæriske</a:t>
            </a:r>
            <a:r>
              <a:rPr lang="en-US" i="1" dirty="0"/>
              <a:t> </a:t>
            </a:r>
            <a:r>
              <a:rPr lang="en-US" i="1" dirty="0" err="1"/>
              <a:t>rigide</a:t>
            </a:r>
            <a:r>
              <a:rPr lang="en-US" i="1" dirty="0"/>
              <a:t> </a:t>
            </a:r>
            <a:r>
              <a:rPr lang="en-US" i="1" dirty="0" err="1"/>
              <a:t>rotorer</a:t>
            </a:r>
            <a:endParaRPr lang="en-US" i="1" dirty="0"/>
          </a:p>
          <a:p>
            <a:r>
              <a:rPr lang="en-US" dirty="0"/>
              <a:t>Men </a:t>
            </a:r>
            <a:r>
              <a:rPr lang="en-US" dirty="0" err="1"/>
              <a:t>klassiske</a:t>
            </a:r>
            <a:r>
              <a:rPr lang="en-US" dirty="0"/>
              <a:t> </a:t>
            </a:r>
            <a:r>
              <a:rPr lang="en-US" dirty="0" err="1"/>
              <a:t>rigide</a:t>
            </a:r>
            <a:r>
              <a:rPr lang="en-US" dirty="0"/>
              <a:t> </a:t>
            </a:r>
            <a:r>
              <a:rPr lang="en-US" dirty="0" err="1"/>
              <a:t>rotorer</a:t>
            </a:r>
            <a:r>
              <a:rPr lang="en-US" dirty="0"/>
              <a:t> er </a:t>
            </a:r>
            <a:r>
              <a:rPr lang="en-US" dirty="0" err="1"/>
              <a:t>mer</a:t>
            </a:r>
            <a:r>
              <a:rPr lang="en-US" dirty="0"/>
              <a:t> </a:t>
            </a:r>
            <a:r>
              <a:rPr lang="en-US" dirty="0" err="1"/>
              <a:t>generelle</a:t>
            </a:r>
            <a:r>
              <a:rPr lang="en-US" dirty="0"/>
              <a:t> ...</a:t>
            </a:r>
          </a:p>
          <a:p>
            <a:endParaRPr lang="en-US" dirty="0"/>
          </a:p>
          <a:p>
            <a:endParaRPr lang="en-US" dirty="0"/>
          </a:p>
          <a:p>
            <a:endParaRPr lang="en-US" dirty="0"/>
          </a:p>
          <a:p>
            <a:r>
              <a:rPr lang="en-US" dirty="0"/>
              <a:t>Vi </a:t>
            </a:r>
            <a:r>
              <a:rPr lang="en-US" dirty="0" err="1"/>
              <a:t>kan</a:t>
            </a:r>
            <a:r>
              <a:rPr lang="en-US" dirty="0"/>
              <a:t> </a:t>
            </a:r>
            <a:r>
              <a:rPr lang="en-US" u="sng" dirty="0" err="1"/>
              <a:t>diagonalisere</a:t>
            </a:r>
            <a:r>
              <a:rPr lang="en-US" u="sng" dirty="0"/>
              <a:t> </a:t>
            </a:r>
            <a:r>
              <a:rPr lang="en-US" u="sng" dirty="0" err="1"/>
              <a:t>inertialtensoren</a:t>
            </a:r>
            <a:r>
              <a:rPr lang="en-US" u="sng" dirty="0"/>
              <a:t> </a:t>
            </a:r>
            <a:r>
              <a:rPr lang="en-US" dirty="0"/>
              <a:t>for </a:t>
            </a:r>
            <a:r>
              <a:rPr lang="en-US" dirty="0" err="1"/>
              <a:t>å</a:t>
            </a:r>
            <a:r>
              <a:rPr lang="en-US" dirty="0"/>
              <a:t> </a:t>
            </a:r>
            <a:r>
              <a:rPr lang="en-US" dirty="0" err="1"/>
              <a:t>finne</a:t>
            </a:r>
            <a:r>
              <a:rPr lang="en-US" dirty="0"/>
              <a:t> </a:t>
            </a:r>
            <a:r>
              <a:rPr lang="en-US" u="sng" dirty="0" err="1"/>
              <a:t>prinsipalretninger</a:t>
            </a:r>
            <a:endParaRPr lang="en-US" dirty="0"/>
          </a:p>
        </p:txBody>
      </p:sp>
      <p:sp>
        <p:nvSpPr>
          <p:cNvPr id="7" name="Slide Number Placeholder 6">
            <a:extLst>
              <a:ext uri="{FF2B5EF4-FFF2-40B4-BE49-F238E27FC236}">
                <a16:creationId xmlns:a16="http://schemas.microsoft.com/office/drawing/2014/main" id="{FAD7031E-F9FF-45EF-C5A7-1176954DFF59}"/>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62</a:t>
            </a:fld>
            <a:endParaRPr lang="en-US" dirty="0"/>
          </a:p>
        </p:txBody>
      </p:sp>
      <p:pic>
        <p:nvPicPr>
          <p:cNvPr id="10" name="Picture 9">
            <a:extLst>
              <a:ext uri="{FF2B5EF4-FFF2-40B4-BE49-F238E27FC236}">
                <a16:creationId xmlns:a16="http://schemas.microsoft.com/office/drawing/2014/main" id="{E32952E4-7CB5-0D26-CA58-13495BF576CC}"/>
              </a:ext>
            </a:extLst>
          </p:cNvPr>
          <p:cNvPicPr>
            <a:picLocks noChangeAspect="1"/>
          </p:cNvPicPr>
          <p:nvPr/>
        </p:nvPicPr>
        <p:blipFill>
          <a:blip r:embed="rId2"/>
          <a:stretch>
            <a:fillRect/>
          </a:stretch>
        </p:blipFill>
        <p:spPr>
          <a:xfrm>
            <a:off x="1744839" y="2532945"/>
            <a:ext cx="3644900" cy="685800"/>
          </a:xfrm>
          <a:prstGeom prst="rect">
            <a:avLst/>
          </a:prstGeom>
        </p:spPr>
      </p:pic>
      <p:pic>
        <p:nvPicPr>
          <p:cNvPr id="11" name="Picture 10">
            <a:extLst>
              <a:ext uri="{FF2B5EF4-FFF2-40B4-BE49-F238E27FC236}">
                <a16:creationId xmlns:a16="http://schemas.microsoft.com/office/drawing/2014/main" id="{B75AD09F-6F9A-EFE3-8D7E-22326FB12744}"/>
              </a:ext>
            </a:extLst>
          </p:cNvPr>
          <p:cNvPicPr>
            <a:picLocks noChangeAspect="1"/>
          </p:cNvPicPr>
          <p:nvPr/>
        </p:nvPicPr>
        <p:blipFill>
          <a:blip r:embed="rId3"/>
          <a:stretch>
            <a:fillRect/>
          </a:stretch>
        </p:blipFill>
        <p:spPr>
          <a:xfrm>
            <a:off x="6752935" y="2767895"/>
            <a:ext cx="1231900" cy="215900"/>
          </a:xfrm>
          <a:prstGeom prst="rect">
            <a:avLst/>
          </a:prstGeom>
        </p:spPr>
      </p:pic>
      <p:pic>
        <p:nvPicPr>
          <p:cNvPr id="12" name="Picture 11">
            <a:extLst>
              <a:ext uri="{FF2B5EF4-FFF2-40B4-BE49-F238E27FC236}">
                <a16:creationId xmlns:a16="http://schemas.microsoft.com/office/drawing/2014/main" id="{5BDF0259-372D-928A-84FD-092A9504243A}"/>
              </a:ext>
            </a:extLst>
          </p:cNvPr>
          <p:cNvPicPr>
            <a:picLocks noChangeAspect="1"/>
          </p:cNvPicPr>
          <p:nvPr/>
        </p:nvPicPr>
        <p:blipFill>
          <a:blip r:embed="rId4"/>
          <a:stretch>
            <a:fillRect/>
          </a:stretch>
        </p:blipFill>
        <p:spPr>
          <a:xfrm>
            <a:off x="1850672" y="4580289"/>
            <a:ext cx="2146300" cy="1054100"/>
          </a:xfrm>
          <a:prstGeom prst="rect">
            <a:avLst/>
          </a:prstGeom>
        </p:spPr>
      </p:pic>
      <p:pic>
        <p:nvPicPr>
          <p:cNvPr id="13" name="Picture 12">
            <a:extLst>
              <a:ext uri="{FF2B5EF4-FFF2-40B4-BE49-F238E27FC236}">
                <a16:creationId xmlns:a16="http://schemas.microsoft.com/office/drawing/2014/main" id="{F3F09142-51B7-D0D8-2667-CC40E5390AD2}"/>
              </a:ext>
            </a:extLst>
          </p:cNvPr>
          <p:cNvPicPr>
            <a:picLocks noChangeAspect="1"/>
          </p:cNvPicPr>
          <p:nvPr/>
        </p:nvPicPr>
        <p:blipFill>
          <a:blip r:embed="rId5"/>
          <a:stretch>
            <a:fillRect/>
          </a:stretch>
        </p:blipFill>
        <p:spPr>
          <a:xfrm>
            <a:off x="7241885" y="4580289"/>
            <a:ext cx="1485900" cy="1054100"/>
          </a:xfrm>
          <a:prstGeom prst="rect">
            <a:avLst/>
          </a:prstGeom>
        </p:spPr>
      </p:pic>
    </p:spTree>
    <p:extLst>
      <p:ext uri="{BB962C8B-B14F-4D97-AF65-F5344CB8AC3E}">
        <p14:creationId xmlns:p14="http://schemas.microsoft.com/office/powerpoint/2010/main" val="283038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0696-3EC2-F63F-283F-42E2F7113EC2}"/>
              </a:ext>
            </a:extLst>
          </p:cNvPr>
          <p:cNvSpPr>
            <a:spLocks noGrp="1"/>
          </p:cNvSpPr>
          <p:nvPr>
            <p:ph type="title"/>
          </p:nvPr>
        </p:nvSpPr>
        <p:spPr/>
        <p:txBody>
          <a:bodyPr/>
          <a:lstStyle/>
          <a:p>
            <a:r>
              <a:rPr lang="en-US" dirty="0" err="1"/>
              <a:t>Molekylet</a:t>
            </a:r>
            <a:r>
              <a:rPr lang="en-US" dirty="0"/>
              <a:t> </a:t>
            </a:r>
            <a:r>
              <a:rPr lang="en-US" dirty="0" err="1"/>
              <a:t>som</a:t>
            </a:r>
            <a:r>
              <a:rPr lang="en-US" dirty="0"/>
              <a:t> rigid rotor</a:t>
            </a:r>
          </a:p>
        </p:txBody>
      </p:sp>
      <p:sp>
        <p:nvSpPr>
          <p:cNvPr id="3" name="Content Placeholder 2">
            <a:extLst>
              <a:ext uri="{FF2B5EF4-FFF2-40B4-BE49-F238E27FC236}">
                <a16:creationId xmlns:a16="http://schemas.microsoft.com/office/drawing/2014/main" id="{4A989693-A5E8-0754-9FB2-71DE8C4B456C}"/>
              </a:ext>
            </a:extLst>
          </p:cNvPr>
          <p:cNvSpPr>
            <a:spLocks noGrp="1"/>
          </p:cNvSpPr>
          <p:nvPr>
            <p:ph sz="half" idx="30"/>
          </p:nvPr>
        </p:nvSpPr>
        <p:spPr/>
        <p:txBody>
          <a:bodyPr/>
          <a:lstStyle/>
          <a:p>
            <a:r>
              <a:rPr lang="en-US" dirty="0"/>
              <a:t>Husk at </a:t>
            </a:r>
            <a:r>
              <a:rPr lang="en-US" dirty="0" err="1"/>
              <a:t>separasjon</a:t>
            </a:r>
            <a:r>
              <a:rPr lang="en-US" dirty="0"/>
              <a:t> </a:t>
            </a:r>
            <a:r>
              <a:rPr lang="en-US" dirty="0" err="1"/>
              <a:t>i</a:t>
            </a:r>
            <a:r>
              <a:rPr lang="en-US" dirty="0"/>
              <a:t> </a:t>
            </a:r>
            <a:r>
              <a:rPr lang="en-US" dirty="0" err="1"/>
              <a:t>vibrasjon</a:t>
            </a:r>
            <a:r>
              <a:rPr lang="en-US" dirty="0"/>
              <a:t> </a:t>
            </a:r>
            <a:r>
              <a:rPr lang="en-US" dirty="0" err="1"/>
              <a:t>og</a:t>
            </a:r>
            <a:r>
              <a:rPr lang="en-US" dirty="0"/>
              <a:t> </a:t>
            </a:r>
            <a:r>
              <a:rPr lang="en-US" dirty="0" err="1"/>
              <a:t>rotasjon</a:t>
            </a:r>
            <a:r>
              <a:rPr lang="en-US" dirty="0"/>
              <a:t> er </a:t>
            </a:r>
            <a:r>
              <a:rPr lang="en-US" u="sng" dirty="0" err="1"/>
              <a:t>tilnærmet</a:t>
            </a:r>
            <a:endParaRPr lang="en-US" dirty="0"/>
          </a:p>
          <a:p>
            <a:r>
              <a:rPr lang="en-US" dirty="0" err="1"/>
              <a:t>Sentrifugalkrefter</a:t>
            </a:r>
            <a:r>
              <a:rPr lang="en-US" dirty="0"/>
              <a:t> </a:t>
            </a:r>
            <a:r>
              <a:rPr lang="en-US" dirty="0" err="1"/>
              <a:t>vil</a:t>
            </a:r>
            <a:r>
              <a:rPr lang="en-US" dirty="0"/>
              <a:t> </a:t>
            </a:r>
            <a:r>
              <a:rPr lang="en-US" dirty="0" err="1"/>
              <a:t>strekke</a:t>
            </a:r>
            <a:r>
              <a:rPr lang="en-US" dirty="0"/>
              <a:t> </a:t>
            </a:r>
            <a:r>
              <a:rPr lang="en-US" dirty="0" err="1"/>
              <a:t>bindingene</a:t>
            </a:r>
            <a:r>
              <a:rPr lang="en-US" dirty="0"/>
              <a:t> </a:t>
            </a:r>
            <a:r>
              <a:rPr lang="en-US" dirty="0" err="1"/>
              <a:t>til</a:t>
            </a:r>
            <a:r>
              <a:rPr lang="en-US" dirty="0"/>
              <a:t> </a:t>
            </a:r>
            <a:r>
              <a:rPr lang="en-US" dirty="0" err="1"/>
              <a:t>snurrende</a:t>
            </a:r>
            <a:r>
              <a:rPr lang="en-US" dirty="0"/>
              <a:t> </a:t>
            </a:r>
            <a:r>
              <a:rPr lang="en-US" dirty="0" err="1"/>
              <a:t>molekyler</a:t>
            </a:r>
            <a:r>
              <a:rPr lang="en-US" dirty="0"/>
              <a:t>!</a:t>
            </a:r>
          </a:p>
          <a:p>
            <a:r>
              <a:rPr lang="en-US" dirty="0"/>
              <a:t>Det er </a:t>
            </a:r>
            <a:r>
              <a:rPr lang="en-US" dirty="0" err="1"/>
              <a:t>ulike</a:t>
            </a:r>
            <a:r>
              <a:rPr lang="en-US" dirty="0"/>
              <a:t> typer </a:t>
            </a:r>
            <a:r>
              <a:rPr lang="en-US" dirty="0" err="1"/>
              <a:t>rigide</a:t>
            </a:r>
            <a:r>
              <a:rPr lang="en-US" dirty="0"/>
              <a:t> </a:t>
            </a:r>
            <a:r>
              <a:rPr lang="en-US" dirty="0" err="1"/>
              <a:t>rotorer</a:t>
            </a:r>
            <a:r>
              <a:rPr lang="en-US" dirty="0"/>
              <a:t>, </a:t>
            </a:r>
            <a:r>
              <a:rPr lang="en-US" dirty="0" err="1"/>
              <a:t>avhengig</a:t>
            </a:r>
            <a:r>
              <a:rPr lang="en-US" dirty="0"/>
              <a:t> av </a:t>
            </a:r>
            <a:r>
              <a:rPr lang="en-US" dirty="0" err="1"/>
              <a:t>geometri</a:t>
            </a:r>
            <a:endParaRPr lang="en-US" dirty="0"/>
          </a:p>
          <a:p>
            <a:r>
              <a:rPr lang="en-US" dirty="0"/>
              <a:t>Vi </a:t>
            </a:r>
            <a:r>
              <a:rPr lang="en-US" dirty="0" err="1"/>
              <a:t>skal</a:t>
            </a:r>
            <a:r>
              <a:rPr lang="en-US" dirty="0"/>
              <a:t> </a:t>
            </a:r>
            <a:r>
              <a:rPr lang="en-US" dirty="0" err="1"/>
              <a:t>kun</a:t>
            </a:r>
            <a:r>
              <a:rPr lang="en-US" dirty="0"/>
              <a:t> se </a:t>
            </a:r>
            <a:r>
              <a:rPr lang="en-US" dirty="0" err="1"/>
              <a:t>på</a:t>
            </a:r>
            <a:r>
              <a:rPr lang="en-US" dirty="0"/>
              <a:t> </a:t>
            </a:r>
            <a:r>
              <a:rPr lang="en-US" dirty="0" err="1"/>
              <a:t>sfæriske</a:t>
            </a:r>
            <a:r>
              <a:rPr lang="en-US" dirty="0"/>
              <a:t> </a:t>
            </a:r>
            <a:r>
              <a:rPr lang="en-US" dirty="0" err="1"/>
              <a:t>rotorer</a:t>
            </a:r>
            <a:r>
              <a:rPr lang="en-US" dirty="0"/>
              <a:t> </a:t>
            </a:r>
            <a:r>
              <a:rPr lang="en-US" dirty="0" err="1"/>
              <a:t>og</a:t>
            </a:r>
            <a:r>
              <a:rPr lang="en-US" dirty="0"/>
              <a:t> </a:t>
            </a:r>
            <a:r>
              <a:rPr lang="en-US" dirty="0" err="1"/>
              <a:t>lineære</a:t>
            </a:r>
            <a:r>
              <a:rPr lang="en-US" dirty="0"/>
              <a:t> </a:t>
            </a:r>
            <a:r>
              <a:rPr lang="en-US" dirty="0" err="1"/>
              <a:t>rotorer</a:t>
            </a:r>
            <a:r>
              <a:rPr lang="en-US" dirty="0"/>
              <a:t>, </a:t>
            </a:r>
            <a:r>
              <a:rPr lang="en-US" dirty="0" err="1"/>
              <a:t>som</a:t>
            </a:r>
            <a:r>
              <a:rPr lang="en-US" dirty="0"/>
              <a:t> </a:t>
            </a:r>
            <a:r>
              <a:rPr lang="en-US" dirty="0" err="1"/>
              <a:t>kan</a:t>
            </a:r>
            <a:r>
              <a:rPr lang="en-US" dirty="0"/>
              <a:t> </a:t>
            </a:r>
            <a:r>
              <a:rPr lang="en-US" dirty="0" err="1"/>
              <a:t>behandles</a:t>
            </a:r>
            <a:r>
              <a:rPr lang="en-US" dirty="0"/>
              <a:t> under </a:t>
            </a:r>
            <a:r>
              <a:rPr lang="en-US" dirty="0" err="1"/>
              <a:t>ett</a:t>
            </a:r>
            <a:endParaRPr lang="en-US" dirty="0"/>
          </a:p>
          <a:p>
            <a:endParaRPr lang="en-US" dirty="0"/>
          </a:p>
        </p:txBody>
      </p:sp>
    </p:spTree>
    <p:extLst>
      <p:ext uri="{BB962C8B-B14F-4D97-AF65-F5344CB8AC3E}">
        <p14:creationId xmlns:p14="http://schemas.microsoft.com/office/powerpoint/2010/main" val="92064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54A3-06C3-47DB-769E-95C5F9DA3419}"/>
              </a:ext>
            </a:extLst>
          </p:cNvPr>
          <p:cNvSpPr>
            <a:spLocks noGrp="1"/>
          </p:cNvSpPr>
          <p:nvPr>
            <p:ph type="title"/>
          </p:nvPr>
        </p:nvSpPr>
        <p:spPr/>
        <p:txBody>
          <a:bodyPr/>
          <a:lstStyle/>
          <a:p>
            <a:r>
              <a:rPr lang="en-US" dirty="0" err="1"/>
              <a:t>Rotasjonell</a:t>
            </a:r>
            <a:r>
              <a:rPr lang="en-US" dirty="0"/>
              <a:t> </a:t>
            </a:r>
            <a:r>
              <a:rPr lang="en-US" dirty="0" err="1"/>
              <a:t>bølgefunksjon</a:t>
            </a:r>
            <a:endParaRPr lang="en-US" dirty="0"/>
          </a:p>
        </p:txBody>
      </p:sp>
      <p:sp>
        <p:nvSpPr>
          <p:cNvPr id="3" name="Content Placeholder 2">
            <a:extLst>
              <a:ext uri="{FF2B5EF4-FFF2-40B4-BE49-F238E27FC236}">
                <a16:creationId xmlns:a16="http://schemas.microsoft.com/office/drawing/2014/main" id="{B997BB36-E0FB-0EB6-A40A-2C4FC19D3825}"/>
              </a:ext>
            </a:extLst>
          </p:cNvPr>
          <p:cNvSpPr>
            <a:spLocks noGrp="1"/>
          </p:cNvSpPr>
          <p:nvPr>
            <p:ph sz="half" idx="30"/>
          </p:nvPr>
        </p:nvSpPr>
        <p:spPr/>
        <p:txBody>
          <a:bodyPr/>
          <a:lstStyle/>
          <a:p>
            <a:r>
              <a:rPr lang="en-US" dirty="0" err="1"/>
              <a:t>Bølgefunksjon</a:t>
            </a:r>
            <a:r>
              <a:rPr lang="en-US" dirty="0"/>
              <a:t>:</a:t>
            </a:r>
          </a:p>
          <a:p>
            <a:endParaRPr lang="en-US" dirty="0"/>
          </a:p>
          <a:p>
            <a:endParaRPr lang="en-US" dirty="0"/>
          </a:p>
          <a:p>
            <a:r>
              <a:rPr lang="en-US" dirty="0" err="1"/>
              <a:t>Notasjon</a:t>
            </a:r>
            <a:r>
              <a:rPr lang="en-US" dirty="0"/>
              <a:t> for </a:t>
            </a:r>
            <a:r>
              <a:rPr lang="en-US" dirty="0" err="1"/>
              <a:t>roterende</a:t>
            </a:r>
            <a:r>
              <a:rPr lang="en-US" dirty="0"/>
              <a:t> </a:t>
            </a:r>
            <a:r>
              <a:rPr lang="en-US" dirty="0" err="1"/>
              <a:t>molekyl</a:t>
            </a:r>
            <a:r>
              <a:rPr lang="en-US" dirty="0"/>
              <a:t>: </a:t>
            </a:r>
            <a:r>
              <a:rPr lang="en-US" i="1" dirty="0"/>
              <a:t>J</a:t>
            </a:r>
            <a:r>
              <a:rPr lang="en-US" dirty="0"/>
              <a:t> = </a:t>
            </a:r>
            <a:r>
              <a:rPr lang="en-US" dirty="0" err="1"/>
              <a:t>angmom</a:t>
            </a:r>
            <a:r>
              <a:rPr lang="en-US" dirty="0"/>
              <a:t> </a:t>
            </a:r>
            <a:r>
              <a:rPr lang="en-US" dirty="0" err="1"/>
              <a:t>kvantetall</a:t>
            </a:r>
            <a:r>
              <a:rPr lang="en-US" dirty="0"/>
              <a:t>, </a:t>
            </a:r>
            <a:r>
              <a:rPr lang="en-US" i="1" dirty="0"/>
              <a:t>M</a:t>
            </a:r>
            <a:r>
              <a:rPr lang="en-US" i="1" baseline="-25000" dirty="0"/>
              <a:t>J</a:t>
            </a:r>
            <a:r>
              <a:rPr lang="en-US" dirty="0"/>
              <a:t> = </a:t>
            </a:r>
            <a:r>
              <a:rPr lang="en-US" dirty="0" err="1"/>
              <a:t>projeksjon</a:t>
            </a:r>
            <a:endParaRPr lang="en-US" dirty="0"/>
          </a:p>
          <a:p>
            <a:r>
              <a:rPr lang="en-US" dirty="0"/>
              <a:t>Den </a:t>
            </a:r>
            <a:r>
              <a:rPr lang="en-US" dirty="0" err="1"/>
              <a:t>vibrasjonelle</a:t>
            </a:r>
            <a:r>
              <a:rPr lang="en-US" dirty="0"/>
              <a:t> </a:t>
            </a:r>
            <a:r>
              <a:rPr lang="en-US" dirty="0" err="1"/>
              <a:t>bølgefunksjon</a:t>
            </a:r>
            <a:r>
              <a:rPr lang="en-US" dirty="0"/>
              <a:t> </a:t>
            </a:r>
            <a:r>
              <a:rPr lang="en-US" dirty="0" err="1"/>
              <a:t>antas</a:t>
            </a:r>
            <a:r>
              <a:rPr lang="en-US" dirty="0"/>
              <a:t> </a:t>
            </a:r>
            <a:r>
              <a:rPr lang="en-US" dirty="0" err="1"/>
              <a:t>å</a:t>
            </a:r>
            <a:r>
              <a:rPr lang="en-US" dirty="0"/>
              <a:t> </a:t>
            </a:r>
            <a:r>
              <a:rPr lang="en-US" u="sng" dirty="0" err="1"/>
              <a:t>ikke</a:t>
            </a:r>
            <a:r>
              <a:rPr lang="en-US" u="sng" dirty="0"/>
              <a:t> </a:t>
            </a:r>
            <a:r>
              <a:rPr lang="en-US" u="sng" dirty="0" err="1"/>
              <a:t>påvirkes</a:t>
            </a:r>
            <a:r>
              <a:rPr lang="en-US" u="sng" dirty="0"/>
              <a:t> under </a:t>
            </a:r>
            <a:r>
              <a:rPr lang="en-US" u="sng" dirty="0" err="1"/>
              <a:t>rotasjonen</a:t>
            </a:r>
            <a:endParaRPr lang="en-US" dirty="0"/>
          </a:p>
          <a:p>
            <a:endParaRPr lang="en-US" dirty="0"/>
          </a:p>
        </p:txBody>
      </p:sp>
      <p:pic>
        <p:nvPicPr>
          <p:cNvPr id="5" name="Picture 4">
            <a:extLst>
              <a:ext uri="{FF2B5EF4-FFF2-40B4-BE49-F238E27FC236}">
                <a16:creationId xmlns:a16="http://schemas.microsoft.com/office/drawing/2014/main" id="{89B42A82-D513-D49B-7AC4-C2D4E72CF112}"/>
              </a:ext>
            </a:extLst>
          </p:cNvPr>
          <p:cNvPicPr>
            <a:picLocks noChangeAspect="1"/>
          </p:cNvPicPr>
          <p:nvPr/>
        </p:nvPicPr>
        <p:blipFill>
          <a:blip r:embed="rId2"/>
          <a:stretch>
            <a:fillRect/>
          </a:stretch>
        </p:blipFill>
        <p:spPr>
          <a:xfrm>
            <a:off x="3873500" y="1933928"/>
            <a:ext cx="4445000" cy="393700"/>
          </a:xfrm>
          <a:prstGeom prst="rect">
            <a:avLst/>
          </a:prstGeom>
        </p:spPr>
      </p:pic>
    </p:spTree>
    <p:extLst>
      <p:ext uri="{BB962C8B-B14F-4D97-AF65-F5344CB8AC3E}">
        <p14:creationId xmlns:p14="http://schemas.microsoft.com/office/powerpoint/2010/main" val="2347104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3B9C-95EF-F7A2-5DA7-EF18987E1F91}"/>
              </a:ext>
            </a:extLst>
          </p:cNvPr>
          <p:cNvSpPr>
            <a:spLocks noGrp="1"/>
          </p:cNvSpPr>
          <p:nvPr>
            <p:ph type="title"/>
          </p:nvPr>
        </p:nvSpPr>
        <p:spPr/>
        <p:txBody>
          <a:bodyPr/>
          <a:lstStyle/>
          <a:p>
            <a:r>
              <a:rPr lang="en-US" dirty="0" err="1"/>
              <a:t>Angulærmoment</a:t>
            </a:r>
            <a:r>
              <a:rPr lang="en-US" dirty="0"/>
              <a:t> </a:t>
            </a:r>
            <a:r>
              <a:rPr lang="en-US" dirty="0" err="1"/>
              <a:t>og</a:t>
            </a:r>
            <a:r>
              <a:rPr lang="en-US" dirty="0"/>
              <a:t> </a:t>
            </a:r>
            <a:r>
              <a:rPr lang="en-US" dirty="0" err="1"/>
              <a:t>seleksjon</a:t>
            </a:r>
            <a:endParaRPr lang="en-US" baseline="-25000" dirty="0"/>
          </a:p>
        </p:txBody>
      </p:sp>
      <p:sp>
        <p:nvSpPr>
          <p:cNvPr id="3" name="Content Placeholder 2">
            <a:extLst>
              <a:ext uri="{FF2B5EF4-FFF2-40B4-BE49-F238E27FC236}">
                <a16:creationId xmlns:a16="http://schemas.microsoft.com/office/drawing/2014/main" id="{43A65696-2BB2-1B31-322D-2FAE22EB7816}"/>
              </a:ext>
            </a:extLst>
          </p:cNvPr>
          <p:cNvSpPr>
            <a:spLocks noGrp="1"/>
          </p:cNvSpPr>
          <p:nvPr>
            <p:ph sz="half" idx="30"/>
          </p:nvPr>
        </p:nvSpPr>
        <p:spPr/>
        <p:txBody>
          <a:bodyPr/>
          <a:lstStyle/>
          <a:p>
            <a:r>
              <a:rPr lang="en-US" dirty="0" err="1"/>
              <a:t>Rotasjonsenergier</a:t>
            </a:r>
            <a:r>
              <a:rPr lang="en-US" dirty="0"/>
              <a:t> </a:t>
            </a:r>
            <a:r>
              <a:rPr lang="en-US" dirty="0" err="1"/>
              <a:t>tilsvarer</a:t>
            </a:r>
            <a:r>
              <a:rPr lang="en-US" dirty="0"/>
              <a:t> </a:t>
            </a:r>
            <a:r>
              <a:rPr lang="en-US" dirty="0" err="1"/>
              <a:t>typisk</a:t>
            </a:r>
            <a:r>
              <a:rPr lang="en-US" dirty="0"/>
              <a:t> </a:t>
            </a:r>
            <a:r>
              <a:rPr lang="en-US" dirty="0" err="1"/>
              <a:t>mikrobølgeområdet</a:t>
            </a:r>
            <a:endParaRPr lang="en-US" dirty="0"/>
          </a:p>
          <a:p>
            <a:r>
              <a:rPr lang="en-US" dirty="0"/>
              <a:t>MW-</a:t>
            </a:r>
            <a:r>
              <a:rPr lang="en-US" dirty="0" err="1"/>
              <a:t>stråling</a:t>
            </a:r>
            <a:r>
              <a:rPr lang="en-US" dirty="0"/>
              <a:t> </a:t>
            </a:r>
            <a:r>
              <a:rPr lang="en-US" dirty="0" err="1"/>
              <a:t>har</a:t>
            </a:r>
            <a:r>
              <a:rPr lang="en-US" dirty="0"/>
              <a:t> </a:t>
            </a:r>
            <a:r>
              <a:rPr lang="en-US" dirty="0" err="1"/>
              <a:t>som</a:t>
            </a:r>
            <a:r>
              <a:rPr lang="en-US" dirty="0"/>
              <a:t> regel for lite </a:t>
            </a:r>
            <a:r>
              <a:rPr lang="en-US" dirty="0" err="1"/>
              <a:t>energi</a:t>
            </a:r>
            <a:r>
              <a:rPr lang="en-US" dirty="0"/>
              <a:t> </a:t>
            </a:r>
            <a:r>
              <a:rPr lang="en-US" dirty="0" err="1"/>
              <a:t>til</a:t>
            </a:r>
            <a:r>
              <a:rPr lang="en-US" dirty="0"/>
              <a:t> </a:t>
            </a:r>
            <a:r>
              <a:rPr lang="en-US" dirty="0" err="1"/>
              <a:t>å</a:t>
            </a:r>
            <a:r>
              <a:rPr lang="en-US" dirty="0"/>
              <a:t> </a:t>
            </a:r>
            <a:r>
              <a:rPr lang="en-US" dirty="0" err="1"/>
              <a:t>eksitere</a:t>
            </a:r>
            <a:r>
              <a:rPr lang="en-US" dirty="0"/>
              <a:t> </a:t>
            </a:r>
            <a:r>
              <a:rPr lang="en-US" dirty="0" err="1"/>
              <a:t>vibrasjoner</a:t>
            </a:r>
            <a:endParaRPr lang="en-US" dirty="0"/>
          </a:p>
          <a:p>
            <a:r>
              <a:rPr lang="en-US" dirty="0" err="1"/>
              <a:t>Notasjon</a:t>
            </a:r>
            <a:r>
              <a:rPr lang="en-US" dirty="0"/>
              <a:t> for </a:t>
            </a:r>
            <a:r>
              <a:rPr lang="en-US" dirty="0" err="1"/>
              <a:t>angulærmoment</a:t>
            </a:r>
            <a:r>
              <a:rPr lang="en-US" dirty="0"/>
              <a:t> for </a:t>
            </a:r>
            <a:r>
              <a:rPr lang="en-US" u="sng" dirty="0" err="1"/>
              <a:t>molekyler</a:t>
            </a:r>
            <a:r>
              <a:rPr lang="en-US" u="sng" dirty="0"/>
              <a:t>:</a:t>
            </a:r>
          </a:p>
          <a:p>
            <a:endParaRPr lang="en-US" u="sng" dirty="0"/>
          </a:p>
          <a:p>
            <a:endParaRPr lang="en-US" u="sng" dirty="0"/>
          </a:p>
          <a:p>
            <a:r>
              <a:rPr lang="en-US" dirty="0" err="1"/>
              <a:t>Seleksjonsregler</a:t>
            </a:r>
            <a:r>
              <a:rPr lang="en-US" dirty="0"/>
              <a:t>:</a:t>
            </a:r>
          </a:p>
          <a:p>
            <a:endParaRPr lang="en-US" dirty="0"/>
          </a:p>
        </p:txBody>
      </p:sp>
      <p:pic>
        <p:nvPicPr>
          <p:cNvPr id="4" name="Picture 3">
            <a:extLst>
              <a:ext uri="{FF2B5EF4-FFF2-40B4-BE49-F238E27FC236}">
                <a16:creationId xmlns:a16="http://schemas.microsoft.com/office/drawing/2014/main" id="{FAB0D46E-81FD-B32A-5ECB-863747664D91}"/>
              </a:ext>
            </a:extLst>
          </p:cNvPr>
          <p:cNvPicPr>
            <a:picLocks noChangeAspect="1"/>
          </p:cNvPicPr>
          <p:nvPr/>
        </p:nvPicPr>
        <p:blipFill>
          <a:blip r:embed="rId2"/>
          <a:stretch>
            <a:fillRect/>
          </a:stretch>
        </p:blipFill>
        <p:spPr>
          <a:xfrm>
            <a:off x="5008739" y="3016250"/>
            <a:ext cx="977900" cy="215900"/>
          </a:xfrm>
          <a:prstGeom prst="rect">
            <a:avLst/>
          </a:prstGeom>
        </p:spPr>
      </p:pic>
      <p:pic>
        <p:nvPicPr>
          <p:cNvPr id="5" name="Picture 4">
            <a:extLst>
              <a:ext uri="{FF2B5EF4-FFF2-40B4-BE49-F238E27FC236}">
                <a16:creationId xmlns:a16="http://schemas.microsoft.com/office/drawing/2014/main" id="{413ED623-09E7-E64F-1C3F-D12909FB4D5E}"/>
              </a:ext>
            </a:extLst>
          </p:cNvPr>
          <p:cNvPicPr>
            <a:picLocks noChangeAspect="1"/>
          </p:cNvPicPr>
          <p:nvPr/>
        </p:nvPicPr>
        <p:blipFill>
          <a:blip r:embed="rId3"/>
          <a:stretch>
            <a:fillRect/>
          </a:stretch>
        </p:blipFill>
        <p:spPr>
          <a:xfrm>
            <a:off x="4231216" y="4718050"/>
            <a:ext cx="2984500" cy="266700"/>
          </a:xfrm>
          <a:prstGeom prst="rect">
            <a:avLst/>
          </a:prstGeom>
        </p:spPr>
      </p:pic>
    </p:spTree>
    <p:extLst>
      <p:ext uri="{BB962C8B-B14F-4D97-AF65-F5344CB8AC3E}">
        <p14:creationId xmlns:p14="http://schemas.microsoft.com/office/powerpoint/2010/main" val="2774932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E053-D1AF-D08F-1F0F-D0C92BACE04A}"/>
              </a:ext>
            </a:extLst>
          </p:cNvPr>
          <p:cNvSpPr>
            <a:spLocks noGrp="1"/>
          </p:cNvSpPr>
          <p:nvPr>
            <p:ph type="title"/>
          </p:nvPr>
        </p:nvSpPr>
        <p:spPr/>
        <p:txBody>
          <a:bodyPr/>
          <a:lstStyle/>
          <a:p>
            <a:r>
              <a:rPr lang="en-US" dirty="0" err="1"/>
              <a:t>Sfæriske</a:t>
            </a:r>
            <a:r>
              <a:rPr lang="en-US" dirty="0"/>
              <a:t> </a:t>
            </a:r>
            <a:r>
              <a:rPr lang="en-US" dirty="0" err="1"/>
              <a:t>harmoniske</a:t>
            </a:r>
            <a:endParaRPr lang="en-US" dirty="0"/>
          </a:p>
        </p:txBody>
      </p:sp>
      <p:pic>
        <p:nvPicPr>
          <p:cNvPr id="7170" name="Picture 2" descr="undefined">
            <a:extLst>
              <a:ext uri="{FF2B5EF4-FFF2-40B4-BE49-F238E27FC236}">
                <a16:creationId xmlns:a16="http://schemas.microsoft.com/office/drawing/2014/main" id="{03709E25-82D0-6BB8-85AF-3289D68A3E10}"/>
              </a:ext>
            </a:extLst>
          </p:cNvPr>
          <p:cNvPicPr>
            <a:picLocks noGrp="1" noChangeAspect="1" noChangeArrowheads="1"/>
          </p:cNvPicPr>
          <p:nvPr>
            <p:ph sz="half" idx="30"/>
          </p:nvPr>
        </p:nvPicPr>
        <p:blipFill>
          <a:blip r:embed="rId2">
            <a:extLst>
              <a:ext uri="{28A0092B-C50C-407E-A947-70E740481C1C}">
                <a14:useLocalDpi xmlns:a14="http://schemas.microsoft.com/office/drawing/2010/main" val="0"/>
              </a:ext>
            </a:extLst>
          </a:blip>
          <a:srcRect/>
          <a:stretch>
            <a:fillRect/>
          </a:stretch>
        </p:blipFill>
        <p:spPr bwMode="auto">
          <a:xfrm>
            <a:off x="1794933" y="228599"/>
            <a:ext cx="9144000" cy="64008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122C6A-0F39-329F-5A79-D8B942E93116}"/>
              </a:ext>
            </a:extLst>
          </p:cNvPr>
          <p:cNvPicPr>
            <a:picLocks noChangeAspect="1"/>
          </p:cNvPicPr>
          <p:nvPr/>
        </p:nvPicPr>
        <p:blipFill>
          <a:blip r:embed="rId3"/>
          <a:stretch>
            <a:fillRect/>
          </a:stretch>
        </p:blipFill>
        <p:spPr>
          <a:xfrm>
            <a:off x="4876800" y="6031068"/>
            <a:ext cx="3251200" cy="368300"/>
          </a:xfrm>
          <a:prstGeom prst="rect">
            <a:avLst/>
          </a:prstGeom>
        </p:spPr>
      </p:pic>
    </p:spTree>
    <p:extLst>
      <p:ext uri="{BB962C8B-B14F-4D97-AF65-F5344CB8AC3E}">
        <p14:creationId xmlns:p14="http://schemas.microsoft.com/office/powerpoint/2010/main" val="2521532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2EB6-9630-EE65-BBE0-F21AA8D76131}"/>
              </a:ext>
            </a:extLst>
          </p:cNvPr>
          <p:cNvSpPr>
            <a:spLocks noGrp="1"/>
          </p:cNvSpPr>
          <p:nvPr>
            <p:ph type="title"/>
          </p:nvPr>
        </p:nvSpPr>
        <p:spPr/>
        <p:txBody>
          <a:bodyPr/>
          <a:lstStyle/>
          <a:p>
            <a:r>
              <a:rPr lang="en-US" dirty="0"/>
              <a:t>Eksempel: </a:t>
            </a:r>
            <a:r>
              <a:rPr lang="en-US" dirty="0" err="1"/>
              <a:t>Overgang</a:t>
            </a:r>
            <a:r>
              <a:rPr lang="en-US" dirty="0"/>
              <a:t> </a:t>
            </a:r>
            <a:r>
              <a:rPr lang="en-US" dirty="0" err="1"/>
              <a:t>fra</a:t>
            </a:r>
            <a:r>
              <a:rPr lang="en-US" dirty="0"/>
              <a:t> </a:t>
            </a:r>
            <a:r>
              <a:rPr lang="en-US" i="1" dirty="0"/>
              <a:t>J</a:t>
            </a:r>
            <a:r>
              <a:rPr lang="en-US" dirty="0"/>
              <a:t>=0 </a:t>
            </a:r>
            <a:r>
              <a:rPr lang="en-US" dirty="0" err="1"/>
              <a:t>til</a:t>
            </a:r>
            <a:r>
              <a:rPr lang="en-US" dirty="0"/>
              <a:t> </a:t>
            </a:r>
            <a:r>
              <a:rPr lang="en-US" i="1" dirty="0"/>
              <a:t>J</a:t>
            </a:r>
            <a:r>
              <a:rPr lang="en-US" dirty="0"/>
              <a:t>=1 </a:t>
            </a:r>
            <a:r>
              <a:rPr lang="en-US" dirty="0" err="1"/>
              <a:t>og</a:t>
            </a:r>
            <a:r>
              <a:rPr lang="en-US" dirty="0"/>
              <a:t> </a:t>
            </a:r>
            <a:r>
              <a:rPr lang="en-US" i="1" dirty="0"/>
              <a:t>J</a:t>
            </a:r>
            <a:r>
              <a:rPr lang="en-US" dirty="0"/>
              <a:t>=2</a:t>
            </a:r>
          </a:p>
        </p:txBody>
      </p:sp>
      <p:sp>
        <p:nvSpPr>
          <p:cNvPr id="3" name="Content Placeholder 2">
            <a:extLst>
              <a:ext uri="{FF2B5EF4-FFF2-40B4-BE49-F238E27FC236}">
                <a16:creationId xmlns:a16="http://schemas.microsoft.com/office/drawing/2014/main" id="{D9E8CB9E-B043-1F72-589D-D274EB01A9D9}"/>
              </a:ext>
            </a:extLst>
          </p:cNvPr>
          <p:cNvSpPr>
            <a:spLocks noGrp="1"/>
          </p:cNvSpPr>
          <p:nvPr>
            <p:ph sz="half" idx="30"/>
          </p:nvPr>
        </p:nvSpPr>
        <p:spPr/>
        <p:txBody>
          <a:bodyPr/>
          <a:lstStyle/>
          <a:p>
            <a:endParaRPr lang="en-US" dirty="0"/>
          </a:p>
        </p:txBody>
      </p:sp>
    </p:spTree>
    <p:extLst>
      <p:ext uri="{BB962C8B-B14F-4D97-AF65-F5344CB8AC3E}">
        <p14:creationId xmlns:p14="http://schemas.microsoft.com/office/powerpoint/2010/main" val="75019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A010-F40B-4A9B-2C34-7797F5023054}"/>
              </a:ext>
            </a:extLst>
          </p:cNvPr>
          <p:cNvSpPr>
            <a:spLocks noGrp="1"/>
          </p:cNvSpPr>
          <p:nvPr>
            <p:ph type="title"/>
          </p:nvPr>
        </p:nvSpPr>
        <p:spPr/>
        <p:txBody>
          <a:bodyPr/>
          <a:lstStyle/>
          <a:p>
            <a:r>
              <a:rPr lang="en-US" dirty="0" err="1"/>
              <a:t>Rotasjonelt</a:t>
            </a:r>
            <a:r>
              <a:rPr lang="en-US" dirty="0"/>
              <a:t> </a:t>
            </a:r>
            <a:r>
              <a:rPr lang="en-US" dirty="0" err="1"/>
              <a:t>spektrum</a:t>
            </a:r>
            <a:endParaRPr lang="en-US" dirty="0"/>
          </a:p>
        </p:txBody>
      </p:sp>
      <p:sp>
        <p:nvSpPr>
          <p:cNvPr id="7" name="Content Placeholder 6">
            <a:extLst>
              <a:ext uri="{FF2B5EF4-FFF2-40B4-BE49-F238E27FC236}">
                <a16:creationId xmlns:a16="http://schemas.microsoft.com/office/drawing/2014/main" id="{6FE6308D-35C2-2DE0-C03E-167054718241}"/>
              </a:ext>
            </a:extLst>
          </p:cNvPr>
          <p:cNvSpPr>
            <a:spLocks noGrp="1"/>
          </p:cNvSpPr>
          <p:nvPr>
            <p:ph sz="half" idx="30"/>
          </p:nvPr>
        </p:nvSpPr>
        <p:spPr/>
        <p:txBody>
          <a:bodyPr/>
          <a:lstStyle/>
          <a:p>
            <a:r>
              <a:rPr lang="en-US" dirty="0" err="1"/>
              <a:t>Egenverdier</a:t>
            </a:r>
            <a:r>
              <a:rPr lang="en-US" dirty="0"/>
              <a:t>:</a:t>
            </a:r>
          </a:p>
          <a:p>
            <a:endParaRPr lang="en-US" dirty="0"/>
          </a:p>
          <a:p>
            <a:endParaRPr lang="en-US" dirty="0"/>
          </a:p>
          <a:p>
            <a:endParaRPr lang="en-US" dirty="0"/>
          </a:p>
          <a:p>
            <a:endParaRPr lang="en-US" dirty="0"/>
          </a:p>
          <a:p>
            <a:r>
              <a:rPr lang="en-US" dirty="0" err="1"/>
              <a:t>Overgangsendringer</a:t>
            </a:r>
            <a:r>
              <a:rPr lang="en-US" dirty="0"/>
              <a:t>:</a:t>
            </a:r>
          </a:p>
          <a:p>
            <a:endParaRPr lang="en-US" dirty="0"/>
          </a:p>
        </p:txBody>
      </p:sp>
      <p:pic>
        <p:nvPicPr>
          <p:cNvPr id="8" name="Content Placeholder 4" descr="A math equation with numbers and symbols&#10;&#10;Description automatically generated">
            <a:extLst>
              <a:ext uri="{FF2B5EF4-FFF2-40B4-BE49-F238E27FC236}">
                <a16:creationId xmlns:a16="http://schemas.microsoft.com/office/drawing/2014/main" id="{FF5FAE52-7F40-D51D-F1F1-10D71510C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244" y="2096381"/>
            <a:ext cx="5588000" cy="825500"/>
          </a:xfrm>
          <a:prstGeom prst="rect">
            <a:avLst/>
          </a:prstGeom>
        </p:spPr>
      </p:pic>
      <p:sp>
        <p:nvSpPr>
          <p:cNvPr id="9" name="Line Callout 1 8">
            <a:extLst>
              <a:ext uri="{FF2B5EF4-FFF2-40B4-BE49-F238E27FC236}">
                <a16:creationId xmlns:a16="http://schemas.microsoft.com/office/drawing/2014/main" id="{9C83DB90-8D49-3727-0B9D-71E3D34AC8FD}"/>
              </a:ext>
            </a:extLst>
          </p:cNvPr>
          <p:cNvSpPr/>
          <p:nvPr/>
        </p:nvSpPr>
        <p:spPr>
          <a:xfrm>
            <a:off x="5802488" y="269074"/>
            <a:ext cx="2777067" cy="880533"/>
          </a:xfrm>
          <a:prstGeom prst="borderCallout1">
            <a:avLst>
              <a:gd name="adj1" fmla="val 108494"/>
              <a:gd name="adj2" fmla="val 1017"/>
              <a:gd name="adj3" fmla="val 233013"/>
              <a:gd name="adj4" fmla="val -66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Rotasjonskonstant</a:t>
            </a:r>
            <a:endParaRPr lang="en-US" sz="2000" dirty="0"/>
          </a:p>
        </p:txBody>
      </p:sp>
      <p:pic>
        <p:nvPicPr>
          <p:cNvPr id="12" name="Picture 11" descr="A screenshot of a graph&#10;&#10;Description automatically generated">
            <a:extLst>
              <a:ext uri="{FF2B5EF4-FFF2-40B4-BE49-F238E27FC236}">
                <a16:creationId xmlns:a16="http://schemas.microsoft.com/office/drawing/2014/main" id="{8BE7B22A-1ADA-D03A-B7EF-5F0E65399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0178" y="-13230"/>
            <a:ext cx="3230291" cy="6858000"/>
          </a:xfrm>
          <a:prstGeom prst="rect">
            <a:avLst/>
          </a:prstGeom>
        </p:spPr>
      </p:pic>
      <p:pic>
        <p:nvPicPr>
          <p:cNvPr id="13" name="Picture 12">
            <a:extLst>
              <a:ext uri="{FF2B5EF4-FFF2-40B4-BE49-F238E27FC236}">
                <a16:creationId xmlns:a16="http://schemas.microsoft.com/office/drawing/2014/main" id="{EB80A06A-DFBA-4319-C32C-BA350D213864}"/>
              </a:ext>
            </a:extLst>
          </p:cNvPr>
          <p:cNvPicPr>
            <a:picLocks noChangeAspect="1"/>
          </p:cNvPicPr>
          <p:nvPr/>
        </p:nvPicPr>
        <p:blipFill>
          <a:blip r:embed="rId4"/>
          <a:stretch>
            <a:fillRect/>
          </a:stretch>
        </p:blipFill>
        <p:spPr>
          <a:xfrm>
            <a:off x="3083983" y="4356891"/>
            <a:ext cx="2501900" cy="266700"/>
          </a:xfrm>
          <a:prstGeom prst="rect">
            <a:avLst/>
          </a:prstGeom>
        </p:spPr>
      </p:pic>
      <p:pic>
        <p:nvPicPr>
          <p:cNvPr id="14" name="Picture 13">
            <a:extLst>
              <a:ext uri="{FF2B5EF4-FFF2-40B4-BE49-F238E27FC236}">
                <a16:creationId xmlns:a16="http://schemas.microsoft.com/office/drawing/2014/main" id="{9F7E97F2-F3AC-48D7-84EF-8B925E225185}"/>
              </a:ext>
            </a:extLst>
          </p:cNvPr>
          <p:cNvPicPr>
            <a:picLocks noChangeAspect="1"/>
          </p:cNvPicPr>
          <p:nvPr/>
        </p:nvPicPr>
        <p:blipFill>
          <a:blip r:embed="rId5"/>
          <a:stretch>
            <a:fillRect/>
          </a:stretch>
        </p:blipFill>
        <p:spPr>
          <a:xfrm>
            <a:off x="3083983" y="5125196"/>
            <a:ext cx="2032000" cy="215900"/>
          </a:xfrm>
          <a:prstGeom prst="rect">
            <a:avLst/>
          </a:prstGeom>
        </p:spPr>
      </p:pic>
    </p:spTree>
    <p:extLst>
      <p:ext uri="{BB962C8B-B14F-4D97-AF65-F5344CB8AC3E}">
        <p14:creationId xmlns:p14="http://schemas.microsoft.com/office/powerpoint/2010/main" val="1512811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9EC2-19E1-6507-6ED5-A142EBC48D81}"/>
              </a:ext>
            </a:extLst>
          </p:cNvPr>
          <p:cNvSpPr>
            <a:spLocks noGrp="1"/>
          </p:cNvSpPr>
          <p:nvPr>
            <p:ph type="title"/>
          </p:nvPr>
        </p:nvSpPr>
        <p:spPr/>
        <p:txBody>
          <a:bodyPr/>
          <a:lstStyle/>
          <a:p>
            <a:r>
              <a:rPr lang="en-US" dirty="0" err="1"/>
              <a:t>Observert</a:t>
            </a:r>
            <a:r>
              <a:rPr lang="en-US" dirty="0"/>
              <a:t> </a:t>
            </a:r>
            <a:r>
              <a:rPr lang="en-US" dirty="0" err="1"/>
              <a:t>rotasjonelt</a:t>
            </a:r>
            <a:r>
              <a:rPr lang="en-US" dirty="0"/>
              <a:t> </a:t>
            </a:r>
            <a:r>
              <a:rPr lang="en-US" dirty="0" err="1"/>
              <a:t>spektrum</a:t>
            </a:r>
            <a:endParaRPr lang="en-US" dirty="0"/>
          </a:p>
        </p:txBody>
      </p:sp>
      <p:sp>
        <p:nvSpPr>
          <p:cNvPr id="7" name="Content Placeholder 6">
            <a:extLst>
              <a:ext uri="{FF2B5EF4-FFF2-40B4-BE49-F238E27FC236}">
                <a16:creationId xmlns:a16="http://schemas.microsoft.com/office/drawing/2014/main" id="{29B299AF-2C6F-2BFA-FEF1-D25650C6C1D9}"/>
              </a:ext>
            </a:extLst>
          </p:cNvPr>
          <p:cNvSpPr>
            <a:spLocks noGrp="1"/>
          </p:cNvSpPr>
          <p:nvPr>
            <p:ph sz="half" idx="30"/>
          </p:nvPr>
        </p:nvSpPr>
        <p:spPr/>
        <p:txBody>
          <a:bodyPr/>
          <a:lstStyle/>
          <a:p>
            <a:r>
              <a:rPr lang="en-US" dirty="0"/>
              <a:t>Det </a:t>
            </a:r>
            <a:r>
              <a:rPr lang="en-US" dirty="0" err="1"/>
              <a:t>vibrasjonelle</a:t>
            </a:r>
            <a:r>
              <a:rPr lang="en-US" dirty="0"/>
              <a:t> </a:t>
            </a:r>
            <a:r>
              <a:rPr lang="en-US" dirty="0" err="1"/>
              <a:t>spekteret</a:t>
            </a:r>
            <a:r>
              <a:rPr lang="en-US" dirty="0"/>
              <a:t> </a:t>
            </a:r>
            <a:r>
              <a:rPr lang="en-US" dirty="0" err="1"/>
              <a:t>har</a:t>
            </a:r>
            <a:r>
              <a:rPr lang="en-US" dirty="0"/>
              <a:t> to </a:t>
            </a:r>
            <a:r>
              <a:rPr lang="en-US" dirty="0" err="1"/>
              <a:t>deler</a:t>
            </a:r>
            <a:r>
              <a:rPr lang="en-US" dirty="0"/>
              <a:t>:</a:t>
            </a:r>
          </a:p>
          <a:p>
            <a:pPr lvl="1"/>
            <a:r>
              <a:rPr lang="en-US" dirty="0"/>
              <a:t>P-</a:t>
            </a:r>
            <a:r>
              <a:rPr lang="en-US" dirty="0" err="1"/>
              <a:t>gren</a:t>
            </a:r>
            <a:r>
              <a:rPr lang="en-US" dirty="0"/>
              <a:t>, R-</a:t>
            </a:r>
            <a:r>
              <a:rPr lang="en-US" dirty="0" err="1"/>
              <a:t>gren</a:t>
            </a:r>
            <a:endParaRPr lang="en-US" dirty="0"/>
          </a:p>
          <a:p>
            <a:r>
              <a:rPr lang="en-US" dirty="0" err="1"/>
              <a:t>Overgangene</a:t>
            </a:r>
            <a:r>
              <a:rPr lang="en-US" dirty="0"/>
              <a:t> </a:t>
            </a:r>
            <a:r>
              <a:rPr lang="en-US" dirty="0" err="1"/>
              <a:t>ses</a:t>
            </a:r>
            <a:r>
              <a:rPr lang="en-US" dirty="0"/>
              <a:t> </a:t>
            </a:r>
            <a:r>
              <a:rPr lang="en-US" dirty="0" err="1"/>
              <a:t>ofte</a:t>
            </a:r>
            <a:r>
              <a:rPr lang="en-US" dirty="0"/>
              <a:t> </a:t>
            </a:r>
            <a:r>
              <a:rPr lang="en-US" dirty="0" err="1"/>
              <a:t>sammen</a:t>
            </a:r>
            <a:r>
              <a:rPr lang="en-US" dirty="0"/>
              <a:t> med </a:t>
            </a:r>
            <a:r>
              <a:rPr lang="en-US" dirty="0" err="1"/>
              <a:t>vibrasjnelle</a:t>
            </a:r>
            <a:br>
              <a:rPr lang="en-US" dirty="0"/>
            </a:br>
            <a:r>
              <a:rPr lang="en-US" dirty="0" err="1"/>
              <a:t>overganger</a:t>
            </a:r>
            <a:r>
              <a:rPr lang="en-US" dirty="0"/>
              <a:t> </a:t>
            </a:r>
            <a:r>
              <a:rPr lang="en-US" dirty="0" err="1"/>
              <a:t>i</a:t>
            </a:r>
            <a:r>
              <a:rPr lang="en-US" dirty="0"/>
              <a:t> IR-</a:t>
            </a:r>
            <a:r>
              <a:rPr lang="en-US" dirty="0" err="1"/>
              <a:t>spektroskopi</a:t>
            </a:r>
            <a:endParaRPr lang="en-US" dirty="0"/>
          </a:p>
        </p:txBody>
      </p:sp>
      <p:pic>
        <p:nvPicPr>
          <p:cNvPr id="8" name="Content Placeholder 4" descr="A graph of energy diagrams&#10;&#10;Description automatically generated">
            <a:extLst>
              <a:ext uri="{FF2B5EF4-FFF2-40B4-BE49-F238E27FC236}">
                <a16:creationId xmlns:a16="http://schemas.microsoft.com/office/drawing/2014/main" id="{57841992-65BF-B670-BCC9-CA747C8C4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335" y="1364897"/>
            <a:ext cx="3696043" cy="4975225"/>
          </a:xfrm>
          <a:prstGeom prst="rect">
            <a:avLst/>
          </a:prstGeom>
        </p:spPr>
      </p:pic>
    </p:spTree>
    <p:extLst>
      <p:ext uri="{BB962C8B-B14F-4D97-AF65-F5344CB8AC3E}">
        <p14:creationId xmlns:p14="http://schemas.microsoft.com/office/powerpoint/2010/main" val="206643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diagram of energy and energy&#10;&#10;Description automatically generated">
            <a:extLst>
              <a:ext uri="{FF2B5EF4-FFF2-40B4-BE49-F238E27FC236}">
                <a16:creationId xmlns:a16="http://schemas.microsoft.com/office/drawing/2014/main" id="{5828E5B9-3D8A-23DC-DB84-55F875E8C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65" y="622309"/>
            <a:ext cx="9527530" cy="5613381"/>
          </a:xfrm>
          <a:prstGeom prst="rect">
            <a:avLst/>
          </a:prstGeom>
        </p:spPr>
      </p:pic>
      <p:sp>
        <p:nvSpPr>
          <p:cNvPr id="2" name="Title 1">
            <a:extLst>
              <a:ext uri="{FF2B5EF4-FFF2-40B4-BE49-F238E27FC236}">
                <a16:creationId xmlns:a16="http://schemas.microsoft.com/office/drawing/2014/main" id="{FFC20518-DCA2-0FFB-DD78-D10EB4383781}"/>
              </a:ext>
            </a:extLst>
          </p:cNvPr>
          <p:cNvSpPr>
            <a:spLocks noGrp="1"/>
          </p:cNvSpPr>
          <p:nvPr>
            <p:ph type="title"/>
          </p:nvPr>
        </p:nvSpPr>
        <p:spPr/>
        <p:txBody>
          <a:bodyPr/>
          <a:lstStyle/>
          <a:p>
            <a:r>
              <a:rPr lang="en-US" dirty="0"/>
              <a:t>H.O. </a:t>
            </a:r>
            <a:r>
              <a:rPr lang="en-US" dirty="0" err="1"/>
              <a:t>og</a:t>
            </a:r>
            <a:r>
              <a:rPr lang="en-US" dirty="0"/>
              <a:t> </a:t>
            </a:r>
            <a:r>
              <a:rPr lang="en-US" dirty="0" err="1"/>
              <a:t>molekylære</a:t>
            </a:r>
            <a:r>
              <a:rPr lang="en-US" dirty="0"/>
              <a:t> </a:t>
            </a:r>
            <a:r>
              <a:rPr lang="en-US" dirty="0" err="1"/>
              <a:t>vibrasjoner</a:t>
            </a:r>
            <a:endParaRPr lang="en-US" dirty="0"/>
          </a:p>
        </p:txBody>
      </p:sp>
      <p:sp>
        <p:nvSpPr>
          <p:cNvPr id="4" name="Content Placeholder 3">
            <a:extLst>
              <a:ext uri="{FF2B5EF4-FFF2-40B4-BE49-F238E27FC236}">
                <a16:creationId xmlns:a16="http://schemas.microsoft.com/office/drawing/2014/main" id="{370DB553-9642-2A63-D698-8859E65B5362}"/>
              </a:ext>
            </a:extLst>
          </p:cNvPr>
          <p:cNvSpPr>
            <a:spLocks noGrp="1"/>
          </p:cNvSpPr>
          <p:nvPr>
            <p:ph sz="half" idx="30"/>
          </p:nvPr>
        </p:nvSpPr>
        <p:spPr>
          <a:xfrm>
            <a:off x="380169" y="1083366"/>
            <a:ext cx="4691561" cy="4975236"/>
          </a:xfrm>
        </p:spPr>
        <p:txBody>
          <a:bodyPr/>
          <a:lstStyle/>
          <a:p>
            <a:r>
              <a:rPr lang="en-US" dirty="0"/>
              <a:t>“</a:t>
            </a:r>
            <a:r>
              <a:rPr lang="en-US" dirty="0" err="1"/>
              <a:t>Harmonisk</a:t>
            </a:r>
            <a:r>
              <a:rPr lang="en-US" dirty="0"/>
              <a:t> </a:t>
            </a:r>
            <a:r>
              <a:rPr lang="en-US" dirty="0" err="1"/>
              <a:t>tilnærming</a:t>
            </a:r>
            <a:r>
              <a:rPr lang="en-US" dirty="0"/>
              <a:t>”</a:t>
            </a:r>
          </a:p>
          <a:p>
            <a:r>
              <a:rPr lang="en-US" dirty="0"/>
              <a:t>Det </a:t>
            </a:r>
            <a:r>
              <a:rPr lang="en-US" dirty="0" err="1"/>
              <a:t>ekte</a:t>
            </a:r>
            <a:r>
              <a:rPr lang="en-US" dirty="0"/>
              <a:t> </a:t>
            </a:r>
            <a:r>
              <a:rPr lang="en-US" dirty="0" err="1"/>
              <a:t>potensialet</a:t>
            </a:r>
            <a:r>
              <a:rPr lang="en-US" dirty="0"/>
              <a:t> </a:t>
            </a:r>
            <a:r>
              <a:rPr lang="en-US" dirty="0" err="1"/>
              <a:t>likner</a:t>
            </a:r>
            <a:r>
              <a:rPr lang="en-US" dirty="0"/>
              <a:t> </a:t>
            </a:r>
            <a:r>
              <a:rPr lang="en-US" dirty="0" err="1"/>
              <a:t>veldig</a:t>
            </a:r>
            <a:r>
              <a:rPr lang="en-US" dirty="0"/>
              <a:t> </a:t>
            </a:r>
            <a:r>
              <a:rPr lang="en-US" dirty="0" err="1"/>
              <a:t>på</a:t>
            </a:r>
            <a:r>
              <a:rPr lang="en-US" dirty="0"/>
              <a:t> H.O. </a:t>
            </a:r>
            <a:r>
              <a:rPr lang="en-US" dirty="0" err="1"/>
              <a:t>nær</a:t>
            </a:r>
            <a:r>
              <a:rPr lang="en-US" dirty="0"/>
              <a:t> </a:t>
            </a:r>
            <a:r>
              <a:rPr lang="en-US" dirty="0" err="1"/>
              <a:t>likevekt</a:t>
            </a:r>
            <a:endParaRPr lang="en-US" dirty="0"/>
          </a:p>
        </p:txBody>
      </p:sp>
    </p:spTree>
    <p:extLst>
      <p:ext uri="{BB962C8B-B14F-4D97-AF65-F5344CB8AC3E}">
        <p14:creationId xmlns:p14="http://schemas.microsoft.com/office/powerpoint/2010/main" val="296859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D286-145A-237E-1FFA-675C62D29D79}"/>
              </a:ext>
            </a:extLst>
          </p:cNvPr>
          <p:cNvSpPr>
            <a:spLocks noGrp="1"/>
          </p:cNvSpPr>
          <p:nvPr>
            <p:ph type="title"/>
          </p:nvPr>
        </p:nvSpPr>
        <p:spPr/>
        <p:txBody>
          <a:bodyPr/>
          <a:lstStyle/>
          <a:p>
            <a:r>
              <a:rPr lang="en-US" dirty="0" err="1"/>
              <a:t>Sammendrag</a:t>
            </a:r>
            <a:r>
              <a:rPr lang="en-US" dirty="0"/>
              <a:t>, </a:t>
            </a:r>
            <a:r>
              <a:rPr lang="en-US" dirty="0" err="1"/>
              <a:t>seleksjonsregler</a:t>
            </a:r>
            <a:endParaRPr lang="en-US" dirty="0"/>
          </a:p>
        </p:txBody>
      </p:sp>
      <p:sp>
        <p:nvSpPr>
          <p:cNvPr id="3" name="Content Placeholder 2">
            <a:extLst>
              <a:ext uri="{FF2B5EF4-FFF2-40B4-BE49-F238E27FC236}">
                <a16:creationId xmlns:a16="http://schemas.microsoft.com/office/drawing/2014/main" id="{81CD837B-B9D1-D53B-A1D3-0CE64A890171}"/>
              </a:ext>
            </a:extLst>
          </p:cNvPr>
          <p:cNvSpPr>
            <a:spLocks noGrp="1"/>
          </p:cNvSpPr>
          <p:nvPr>
            <p:ph sz="half" idx="30"/>
          </p:nvPr>
        </p:nvSpPr>
        <p:spPr/>
        <p:txBody>
          <a:bodyPr/>
          <a:lstStyle/>
          <a:p>
            <a:r>
              <a:rPr lang="en-US" dirty="0"/>
              <a:t>IR-</a:t>
            </a:r>
            <a:r>
              <a:rPr lang="en-US" dirty="0" err="1"/>
              <a:t>spektroskopi</a:t>
            </a:r>
            <a:r>
              <a:rPr lang="en-US" dirty="0"/>
              <a:t>/</a:t>
            </a:r>
            <a:r>
              <a:rPr lang="en-US" dirty="0" err="1"/>
              <a:t>vibrasjonell</a:t>
            </a:r>
            <a:r>
              <a:rPr lang="en-US" dirty="0"/>
              <a:t> </a:t>
            </a:r>
            <a:r>
              <a:rPr lang="en-US" dirty="0" err="1"/>
              <a:t>spektroskopyi</a:t>
            </a:r>
            <a:endParaRPr lang="en-US" dirty="0"/>
          </a:p>
          <a:p>
            <a:pPr lvl="1"/>
            <a:r>
              <a:rPr lang="en-US" dirty="0"/>
              <a:t>Permanent </a:t>
            </a:r>
            <a:r>
              <a:rPr lang="en-US" dirty="0" err="1"/>
              <a:t>dipolmoment</a:t>
            </a:r>
            <a:r>
              <a:rPr lang="en-US" dirty="0"/>
              <a:t> irrelevant</a:t>
            </a:r>
          </a:p>
          <a:p>
            <a:pPr lvl="1"/>
            <a:r>
              <a:rPr lang="en-US" dirty="0" err="1"/>
              <a:t>Må</a:t>
            </a:r>
            <a:r>
              <a:rPr lang="en-US" dirty="0"/>
              <a:t> ha </a:t>
            </a:r>
            <a:r>
              <a:rPr lang="en-US" dirty="0" err="1"/>
              <a:t>indusert</a:t>
            </a:r>
            <a:r>
              <a:rPr lang="en-US" dirty="0"/>
              <a:t> </a:t>
            </a:r>
            <a:r>
              <a:rPr lang="en-US" dirty="0" err="1"/>
              <a:t>dipolmoment</a:t>
            </a:r>
            <a:r>
              <a:rPr lang="en-US" dirty="0"/>
              <a:t>, </a:t>
            </a:r>
            <a:r>
              <a:rPr lang="en-US" dirty="0" err="1"/>
              <a:t>dvs</a:t>
            </a:r>
            <a:r>
              <a:rPr lang="en-US" dirty="0"/>
              <a:t>, </a:t>
            </a:r>
            <a:r>
              <a:rPr lang="en-US" dirty="0" err="1"/>
              <a:t>overgangsdipolmomenter</a:t>
            </a:r>
            <a:endParaRPr lang="en-US" dirty="0"/>
          </a:p>
          <a:p>
            <a:pPr lvl="1"/>
            <a:r>
              <a:rPr lang="en-US" dirty="0"/>
              <a:t>delta n = 1</a:t>
            </a:r>
          </a:p>
          <a:p>
            <a:endParaRPr lang="en-US" dirty="0"/>
          </a:p>
          <a:p>
            <a:r>
              <a:rPr lang="en-US" dirty="0"/>
              <a:t>MW-</a:t>
            </a:r>
            <a:r>
              <a:rPr lang="en-US" dirty="0" err="1"/>
              <a:t>spektroskopi</a:t>
            </a:r>
            <a:r>
              <a:rPr lang="en-US" dirty="0"/>
              <a:t>/</a:t>
            </a:r>
            <a:r>
              <a:rPr lang="en-US" dirty="0" err="1"/>
              <a:t>rotasjonell</a:t>
            </a:r>
            <a:r>
              <a:rPr lang="en-US" dirty="0"/>
              <a:t> </a:t>
            </a:r>
            <a:r>
              <a:rPr lang="en-US" dirty="0" err="1"/>
              <a:t>spektroskopi</a:t>
            </a:r>
            <a:endParaRPr lang="en-US" dirty="0"/>
          </a:p>
          <a:p>
            <a:pPr lvl="1"/>
            <a:r>
              <a:rPr lang="en-US" dirty="0" err="1"/>
              <a:t>Må</a:t>
            </a:r>
            <a:r>
              <a:rPr lang="en-US" dirty="0"/>
              <a:t> ha permanent </a:t>
            </a:r>
            <a:r>
              <a:rPr lang="en-US" dirty="0" err="1"/>
              <a:t>dipomoment</a:t>
            </a:r>
            <a:endParaRPr lang="en-US" dirty="0"/>
          </a:p>
          <a:p>
            <a:pPr lvl="1"/>
            <a:r>
              <a:rPr lang="en-US" dirty="0"/>
              <a:t>Delta J = pm 1</a:t>
            </a:r>
          </a:p>
        </p:txBody>
      </p:sp>
    </p:spTree>
    <p:extLst>
      <p:ext uri="{BB962C8B-B14F-4D97-AF65-F5344CB8AC3E}">
        <p14:creationId xmlns:p14="http://schemas.microsoft.com/office/powerpoint/2010/main" val="1471093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math book&#10;&#10;Description automatically generated">
            <a:extLst>
              <a:ext uri="{FF2B5EF4-FFF2-40B4-BE49-F238E27FC236}">
                <a16:creationId xmlns:a16="http://schemas.microsoft.com/office/drawing/2014/main" id="{101A2761-2177-7417-A48F-A43923CDF9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13" b="7813"/>
          <a:stretch>
            <a:fillRect/>
          </a:stretch>
        </p:blipFill>
        <p:spPr/>
      </p:pic>
      <p:sp>
        <p:nvSpPr>
          <p:cNvPr id="12" name="Subtitle 11">
            <a:extLst>
              <a:ext uri="{FF2B5EF4-FFF2-40B4-BE49-F238E27FC236}">
                <a16:creationId xmlns:a16="http://schemas.microsoft.com/office/drawing/2014/main" id="{7617C7C8-80FB-C258-2EBB-1C07428C6A1A}"/>
              </a:ext>
            </a:extLst>
          </p:cNvPr>
          <p:cNvSpPr>
            <a:spLocks noGrp="1"/>
          </p:cNvSpPr>
          <p:nvPr>
            <p:ph type="subTitle" idx="1"/>
          </p:nvPr>
        </p:nvSpPr>
        <p:spPr/>
        <p:txBody>
          <a:bodyPr/>
          <a:lstStyle/>
          <a:p>
            <a:endParaRPr lang="en-US"/>
          </a:p>
        </p:txBody>
      </p:sp>
      <p:sp>
        <p:nvSpPr>
          <p:cNvPr id="11" name="Title 10">
            <a:extLst>
              <a:ext uri="{FF2B5EF4-FFF2-40B4-BE49-F238E27FC236}">
                <a16:creationId xmlns:a16="http://schemas.microsoft.com/office/drawing/2014/main" id="{9BED3193-B9FC-C119-6D9E-94A60B0CF0C5}"/>
              </a:ext>
            </a:extLst>
          </p:cNvPr>
          <p:cNvSpPr>
            <a:spLocks noGrp="1"/>
          </p:cNvSpPr>
          <p:nvPr>
            <p:ph type="ctrTitle"/>
          </p:nvPr>
        </p:nvSpPr>
        <p:spPr/>
        <p:txBody>
          <a:bodyPr/>
          <a:lstStyle/>
          <a:p>
            <a:r>
              <a:rPr lang="en-US" dirty="0"/>
              <a:t>Raman-</a:t>
            </a:r>
            <a:r>
              <a:rPr lang="en-US" dirty="0" err="1"/>
              <a:t>spektroskopi</a:t>
            </a:r>
            <a:br>
              <a:rPr lang="en-US" dirty="0"/>
            </a:br>
            <a:endParaRPr lang="en-US" dirty="0"/>
          </a:p>
        </p:txBody>
      </p:sp>
      <p:sp>
        <p:nvSpPr>
          <p:cNvPr id="14" name="Text Placeholder 13">
            <a:extLst>
              <a:ext uri="{FF2B5EF4-FFF2-40B4-BE49-F238E27FC236}">
                <a16:creationId xmlns:a16="http://schemas.microsoft.com/office/drawing/2014/main" id="{DC450ADA-44A5-95A9-A650-BBC588B9F5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411223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0FD0EDD-7C3D-6644-DAE3-86755D49E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160" y="0"/>
            <a:ext cx="4815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7471386D-049C-D004-C78B-566F71B53541}"/>
              </a:ext>
            </a:extLst>
          </p:cNvPr>
          <p:cNvSpPr>
            <a:spLocks noGrp="1"/>
          </p:cNvSpPr>
          <p:nvPr>
            <p:ph type="title"/>
          </p:nvPr>
        </p:nvSpPr>
        <p:spPr>
          <a:xfrm>
            <a:off x="380168" y="161944"/>
            <a:ext cx="11431664" cy="921422"/>
          </a:xfrm>
        </p:spPr>
        <p:txBody>
          <a:bodyPr/>
          <a:lstStyle/>
          <a:p>
            <a:r>
              <a:rPr lang="en-US" sz="3200" dirty="0"/>
              <a:t>Sir Chandrasekhara Venkata Raman </a:t>
            </a:r>
            <a:br>
              <a:rPr lang="en-US" sz="3200" dirty="0"/>
            </a:br>
            <a:r>
              <a:rPr lang="en-US" sz="3200" dirty="0"/>
              <a:t> (1888-1970)</a:t>
            </a:r>
          </a:p>
        </p:txBody>
      </p:sp>
      <p:sp>
        <p:nvSpPr>
          <p:cNvPr id="9" name="Content Placeholder 8">
            <a:extLst>
              <a:ext uri="{FF2B5EF4-FFF2-40B4-BE49-F238E27FC236}">
                <a16:creationId xmlns:a16="http://schemas.microsoft.com/office/drawing/2014/main" id="{725A9D69-6E65-DBF3-CAC0-8C3ECAAE75DD}"/>
              </a:ext>
            </a:extLst>
          </p:cNvPr>
          <p:cNvSpPr>
            <a:spLocks noGrp="1"/>
          </p:cNvSpPr>
          <p:nvPr>
            <p:ph sz="half" idx="30"/>
          </p:nvPr>
        </p:nvSpPr>
        <p:spPr>
          <a:xfrm>
            <a:off x="380170" y="1428750"/>
            <a:ext cx="6901163" cy="5200650"/>
          </a:xfrm>
        </p:spPr>
        <p:txBody>
          <a:bodyPr/>
          <a:lstStyle/>
          <a:p>
            <a:r>
              <a:rPr lang="en-US" dirty="0" err="1"/>
              <a:t>Nobelpris</a:t>
            </a:r>
            <a:r>
              <a:rPr lang="en-US" dirty="0"/>
              <a:t> </a:t>
            </a:r>
            <a:r>
              <a:rPr lang="en-US" dirty="0" err="1"/>
              <a:t>i</a:t>
            </a:r>
            <a:r>
              <a:rPr lang="en-US" dirty="0"/>
              <a:t> </a:t>
            </a:r>
            <a:r>
              <a:rPr lang="en-US" dirty="0" err="1"/>
              <a:t>fysikk</a:t>
            </a:r>
            <a:r>
              <a:rPr lang="en-US" dirty="0"/>
              <a:t> 1930 (</a:t>
            </a:r>
            <a:r>
              <a:rPr lang="en-US" dirty="0" err="1"/>
              <a:t>som</a:t>
            </a:r>
            <a:r>
              <a:rPr lang="en-US" dirty="0"/>
              <a:t> </a:t>
            </a:r>
            <a:r>
              <a:rPr lang="en-US" dirty="0" err="1"/>
              <a:t>første</a:t>
            </a:r>
            <a:r>
              <a:rPr lang="en-US" dirty="0"/>
              <a:t> </a:t>
            </a:r>
            <a:r>
              <a:rPr lang="en-US" dirty="0" err="1"/>
              <a:t>asiat</a:t>
            </a:r>
            <a:r>
              <a:rPr lang="en-US" dirty="0"/>
              <a:t> </a:t>
            </a:r>
            <a:r>
              <a:rPr lang="en-US" dirty="0" err="1"/>
              <a:t>og</a:t>
            </a:r>
            <a:r>
              <a:rPr lang="en-US" dirty="0"/>
              <a:t> </a:t>
            </a:r>
            <a:r>
              <a:rPr lang="en-US" dirty="0" err="1"/>
              <a:t>ikke-hvit</a:t>
            </a:r>
            <a:r>
              <a:rPr lang="en-US" dirty="0"/>
              <a:t> person)</a:t>
            </a:r>
          </a:p>
          <a:p>
            <a:r>
              <a:rPr lang="en-US" dirty="0" err="1"/>
              <a:t>Oppdaget</a:t>
            </a:r>
            <a:r>
              <a:rPr lang="en-US" dirty="0"/>
              <a:t> Raman-</a:t>
            </a:r>
            <a:r>
              <a:rPr lang="en-US" dirty="0" err="1"/>
              <a:t>spredning</a:t>
            </a:r>
            <a:r>
              <a:rPr lang="en-US" dirty="0"/>
              <a:t>: </a:t>
            </a:r>
            <a:r>
              <a:rPr lang="en-US" dirty="0" err="1"/>
              <a:t>når</a:t>
            </a:r>
            <a:r>
              <a:rPr lang="en-US" dirty="0"/>
              <a:t> </a:t>
            </a:r>
            <a:r>
              <a:rPr lang="en-US" dirty="0" err="1"/>
              <a:t>lys</a:t>
            </a:r>
            <a:r>
              <a:rPr lang="en-US" dirty="0"/>
              <a:t> </a:t>
            </a:r>
            <a:r>
              <a:rPr lang="en-US" dirty="0" err="1"/>
              <a:t>passerer</a:t>
            </a:r>
            <a:r>
              <a:rPr lang="en-US" dirty="0"/>
              <a:t> </a:t>
            </a:r>
            <a:r>
              <a:rPr lang="en-US" dirty="0" err="1"/>
              <a:t>transparente</a:t>
            </a:r>
            <a:r>
              <a:rPr lang="en-US" dirty="0"/>
              <a:t> </a:t>
            </a:r>
            <a:r>
              <a:rPr lang="en-US" dirty="0" err="1"/>
              <a:t>materialer</a:t>
            </a:r>
            <a:r>
              <a:rPr lang="en-US" dirty="0"/>
              <a:t>, </a:t>
            </a:r>
            <a:r>
              <a:rPr lang="en-US" dirty="0" err="1"/>
              <a:t>så</a:t>
            </a:r>
            <a:r>
              <a:rPr lang="en-US" dirty="0"/>
              <a:t> </a:t>
            </a:r>
            <a:r>
              <a:rPr lang="en-US" dirty="0" err="1"/>
              <a:t>vil</a:t>
            </a:r>
            <a:r>
              <a:rPr lang="en-US" dirty="0"/>
              <a:t> </a:t>
            </a:r>
            <a:r>
              <a:rPr lang="en-US" dirty="0" err="1"/>
              <a:t>en</a:t>
            </a:r>
            <a:r>
              <a:rPr lang="en-US" dirty="0"/>
              <a:t> </a:t>
            </a:r>
            <a:r>
              <a:rPr lang="en-US" dirty="0" err="1"/>
              <a:t>liten</a:t>
            </a:r>
            <a:r>
              <a:rPr lang="en-US" dirty="0"/>
              <a:t> del </a:t>
            </a:r>
            <a:r>
              <a:rPr lang="en-US" dirty="0" err="1"/>
              <a:t>få</a:t>
            </a:r>
            <a:r>
              <a:rPr lang="en-US" dirty="0"/>
              <a:t> </a:t>
            </a:r>
            <a:r>
              <a:rPr lang="en-US" dirty="0" err="1"/>
              <a:t>endret</a:t>
            </a:r>
            <a:r>
              <a:rPr lang="en-US" dirty="0"/>
              <a:t> </a:t>
            </a:r>
            <a:r>
              <a:rPr lang="en-US" dirty="0" err="1"/>
              <a:t>retning</a:t>
            </a:r>
            <a:r>
              <a:rPr lang="en-US" dirty="0"/>
              <a:t> </a:t>
            </a:r>
            <a:r>
              <a:rPr lang="en-US" dirty="0" err="1"/>
              <a:t>og</a:t>
            </a:r>
            <a:r>
              <a:rPr lang="en-US" dirty="0"/>
              <a:t> </a:t>
            </a:r>
            <a:r>
              <a:rPr lang="en-US" dirty="0" err="1"/>
              <a:t>energi</a:t>
            </a:r>
            <a:endParaRPr lang="en-US" dirty="0"/>
          </a:p>
          <a:p>
            <a:r>
              <a:rPr lang="en-US" dirty="0" err="1"/>
              <a:t>Komplementært</a:t>
            </a:r>
            <a:r>
              <a:rPr lang="en-US" dirty="0"/>
              <a:t> </a:t>
            </a:r>
            <a:r>
              <a:rPr lang="en-US" dirty="0" err="1"/>
              <a:t>til</a:t>
            </a:r>
            <a:r>
              <a:rPr lang="en-US" dirty="0"/>
              <a:t> IR-</a:t>
            </a:r>
            <a:r>
              <a:rPr lang="en-US" dirty="0" err="1"/>
              <a:t>spektroskopi</a:t>
            </a:r>
            <a:r>
              <a:rPr lang="en-US" dirty="0"/>
              <a:t>. For </a:t>
            </a:r>
            <a:r>
              <a:rPr lang="en-US" dirty="0" err="1"/>
              <a:t>eksempel</a:t>
            </a:r>
            <a:r>
              <a:rPr lang="en-US" dirty="0"/>
              <a:t> </a:t>
            </a:r>
            <a:r>
              <a:rPr lang="en-US" dirty="0" err="1"/>
              <a:t>kan</a:t>
            </a:r>
            <a:r>
              <a:rPr lang="en-US" dirty="0"/>
              <a:t> IR-</a:t>
            </a:r>
            <a:r>
              <a:rPr lang="en-US" dirty="0" err="1"/>
              <a:t>inaktive</a:t>
            </a:r>
            <a:r>
              <a:rPr lang="en-US" dirty="0"/>
              <a:t> moder </a:t>
            </a:r>
            <a:r>
              <a:rPr lang="en-US" dirty="0" err="1"/>
              <a:t>være</a:t>
            </a:r>
            <a:r>
              <a:rPr lang="en-US" dirty="0"/>
              <a:t> Raman-</a:t>
            </a:r>
            <a:r>
              <a:rPr lang="en-US" dirty="0" err="1"/>
              <a:t>aktive</a:t>
            </a:r>
            <a:r>
              <a:rPr lang="en-US" dirty="0"/>
              <a:t>.</a:t>
            </a:r>
          </a:p>
          <a:p>
            <a:endParaRPr lang="en-US" dirty="0"/>
          </a:p>
          <a:p>
            <a:endParaRPr lang="en-US" dirty="0"/>
          </a:p>
        </p:txBody>
      </p:sp>
      <p:sp>
        <p:nvSpPr>
          <p:cNvPr id="7" name="Slide Number Placeholder 6">
            <a:extLst>
              <a:ext uri="{FF2B5EF4-FFF2-40B4-BE49-F238E27FC236}">
                <a16:creationId xmlns:a16="http://schemas.microsoft.com/office/drawing/2014/main" id="{CB0E34E1-0191-7B7A-1C61-A2C1D57A8AF3}"/>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72</a:t>
            </a:fld>
            <a:endParaRPr lang="en-US" dirty="0"/>
          </a:p>
        </p:txBody>
      </p:sp>
      <p:sp>
        <p:nvSpPr>
          <p:cNvPr id="10" name="TextBox 9">
            <a:extLst>
              <a:ext uri="{FF2B5EF4-FFF2-40B4-BE49-F238E27FC236}">
                <a16:creationId xmlns:a16="http://schemas.microsoft.com/office/drawing/2014/main" id="{81012521-F797-43D4-37DF-BC156800131D}"/>
              </a:ext>
            </a:extLst>
          </p:cNvPr>
          <p:cNvSpPr txBox="1"/>
          <p:nvPr/>
        </p:nvSpPr>
        <p:spPr>
          <a:xfrm>
            <a:off x="7902911" y="6341512"/>
            <a:ext cx="3971251" cy="400110"/>
          </a:xfrm>
          <a:prstGeom prst="rect">
            <a:avLst/>
          </a:prstGeom>
          <a:noFill/>
        </p:spPr>
        <p:txBody>
          <a:bodyPr wrap="square" rtlCol="0">
            <a:spAutoFit/>
          </a:bodyPr>
          <a:lstStyle/>
          <a:p>
            <a:pPr algn="ctr"/>
            <a:r>
              <a:rPr lang="en-US" sz="2000" dirty="0">
                <a:solidFill>
                  <a:schemeClr val="bg1"/>
                </a:solidFill>
                <a:highlight>
                  <a:srgbClr val="000000"/>
                </a:highlight>
              </a:rPr>
              <a:t>Raman </a:t>
            </a:r>
            <a:r>
              <a:rPr lang="en-US" sz="2000" dirty="0" err="1">
                <a:solidFill>
                  <a:schemeClr val="bg1"/>
                </a:solidFill>
                <a:highlight>
                  <a:srgbClr val="000000"/>
                </a:highlight>
              </a:rPr>
              <a:t>rundt</a:t>
            </a:r>
            <a:r>
              <a:rPr lang="en-US" sz="2000" dirty="0">
                <a:solidFill>
                  <a:schemeClr val="bg1"/>
                </a:solidFill>
                <a:highlight>
                  <a:srgbClr val="000000"/>
                </a:highlight>
              </a:rPr>
              <a:t> 1930</a:t>
            </a:r>
          </a:p>
        </p:txBody>
      </p:sp>
    </p:spTree>
    <p:extLst>
      <p:ext uri="{BB962C8B-B14F-4D97-AF65-F5344CB8AC3E}">
        <p14:creationId xmlns:p14="http://schemas.microsoft.com/office/powerpoint/2010/main" val="1590774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BA54-2638-D212-60D1-97D49A20E644}"/>
              </a:ext>
            </a:extLst>
          </p:cNvPr>
          <p:cNvSpPr>
            <a:spLocks noGrp="1"/>
          </p:cNvSpPr>
          <p:nvPr>
            <p:ph type="title"/>
          </p:nvPr>
        </p:nvSpPr>
        <p:spPr/>
        <p:txBody>
          <a:bodyPr/>
          <a:lstStyle/>
          <a:p>
            <a:r>
              <a:rPr lang="en-US" dirty="0" err="1"/>
              <a:t>Elastisk</a:t>
            </a:r>
            <a:r>
              <a:rPr lang="en-US" dirty="0"/>
              <a:t> vs. </a:t>
            </a:r>
            <a:r>
              <a:rPr lang="en-US" dirty="0" err="1"/>
              <a:t>ikke-elastisk</a:t>
            </a:r>
            <a:r>
              <a:rPr lang="en-US" dirty="0"/>
              <a:t> </a:t>
            </a:r>
            <a:r>
              <a:rPr lang="en-US" dirty="0" err="1"/>
              <a:t>kollisjon</a:t>
            </a:r>
            <a:endParaRPr lang="en-US" dirty="0"/>
          </a:p>
        </p:txBody>
      </p:sp>
      <p:pic>
        <p:nvPicPr>
          <p:cNvPr id="5" name="Content Placeholder 4">
            <a:extLst>
              <a:ext uri="{FF2B5EF4-FFF2-40B4-BE49-F238E27FC236}">
                <a16:creationId xmlns:a16="http://schemas.microsoft.com/office/drawing/2014/main" id="{A989D39C-8AF0-12D2-7690-357A00F8A5AD}"/>
              </a:ext>
            </a:extLst>
          </p:cNvPr>
          <p:cNvPicPr>
            <a:picLocks noGrp="1" noChangeAspect="1"/>
          </p:cNvPicPr>
          <p:nvPr>
            <p:ph sz="half" idx="30"/>
          </p:nvPr>
        </p:nvPicPr>
        <p:blipFill>
          <a:blip r:embed="rId2"/>
          <a:stretch>
            <a:fillRect/>
          </a:stretch>
        </p:blipFill>
        <p:spPr>
          <a:xfrm>
            <a:off x="603250" y="1436687"/>
            <a:ext cx="10985500" cy="4267200"/>
          </a:xfrm>
        </p:spPr>
      </p:pic>
    </p:spTree>
    <p:extLst>
      <p:ext uri="{BB962C8B-B14F-4D97-AF65-F5344CB8AC3E}">
        <p14:creationId xmlns:p14="http://schemas.microsoft.com/office/powerpoint/2010/main" val="159747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1A614474-4359-6BE6-C601-181210360699}"/>
              </a:ext>
            </a:extLst>
          </p:cNvPr>
          <p:cNvPicPr>
            <a:picLocks noGrp="1" noChangeAspect="1"/>
          </p:cNvPicPr>
          <p:nvPr>
            <p:ph sz="half" idx="30"/>
          </p:nvPr>
        </p:nvPicPr>
        <p:blipFill>
          <a:blip r:embed="rId2"/>
          <a:stretch>
            <a:fillRect/>
          </a:stretch>
        </p:blipFill>
        <p:spPr>
          <a:xfrm>
            <a:off x="603250" y="1436687"/>
            <a:ext cx="10985500" cy="4267200"/>
          </a:xfrm>
        </p:spPr>
      </p:pic>
      <p:sp>
        <p:nvSpPr>
          <p:cNvPr id="2" name="Title 1">
            <a:extLst>
              <a:ext uri="{FF2B5EF4-FFF2-40B4-BE49-F238E27FC236}">
                <a16:creationId xmlns:a16="http://schemas.microsoft.com/office/drawing/2014/main" id="{7C60BA54-2638-D212-60D1-97D49A20E644}"/>
              </a:ext>
            </a:extLst>
          </p:cNvPr>
          <p:cNvSpPr>
            <a:spLocks noGrp="1"/>
          </p:cNvSpPr>
          <p:nvPr>
            <p:ph type="title"/>
          </p:nvPr>
        </p:nvSpPr>
        <p:spPr/>
        <p:txBody>
          <a:bodyPr/>
          <a:lstStyle/>
          <a:p>
            <a:r>
              <a:rPr lang="en-US" dirty="0" err="1"/>
              <a:t>Elastisk</a:t>
            </a:r>
            <a:r>
              <a:rPr lang="en-US" dirty="0"/>
              <a:t> vs. </a:t>
            </a:r>
            <a:r>
              <a:rPr lang="en-US" dirty="0" err="1"/>
              <a:t>ikke-elastisk</a:t>
            </a:r>
            <a:r>
              <a:rPr lang="en-US" dirty="0"/>
              <a:t> </a:t>
            </a:r>
            <a:r>
              <a:rPr lang="en-US" dirty="0" err="1"/>
              <a:t>kollisjon</a:t>
            </a:r>
            <a:endParaRPr lang="en-US"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279279ED-5279-DAC9-7120-F6BD25727561}"/>
                  </a:ext>
                </a:extLst>
              </p14:cNvPr>
              <p14:cNvContentPartPr/>
              <p14:nvPr/>
            </p14:nvContentPartPr>
            <p14:xfrm>
              <a:off x="6840300" y="4834950"/>
              <a:ext cx="643320" cy="143280"/>
            </p14:xfrm>
          </p:contentPart>
        </mc:Choice>
        <mc:Fallback>
          <p:pic>
            <p:nvPicPr>
              <p:cNvPr id="8" name="Ink 7">
                <a:extLst>
                  <a:ext uri="{FF2B5EF4-FFF2-40B4-BE49-F238E27FC236}">
                    <a16:creationId xmlns:a16="http://schemas.microsoft.com/office/drawing/2014/main" id="{279279ED-5279-DAC9-7120-F6BD25727561}"/>
                  </a:ext>
                </a:extLst>
              </p:cNvPr>
              <p:cNvPicPr/>
              <p:nvPr/>
            </p:nvPicPr>
            <p:blipFill>
              <a:blip r:embed="rId4"/>
              <a:stretch>
                <a:fillRect/>
              </a:stretch>
            </p:blipFill>
            <p:spPr>
              <a:xfrm>
                <a:off x="6822300" y="4816950"/>
                <a:ext cx="6789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B0005E34-841D-1E15-070F-68D7F5DBB982}"/>
                  </a:ext>
                </a:extLst>
              </p14:cNvPr>
              <p14:cNvContentPartPr/>
              <p14:nvPr/>
            </p14:nvContentPartPr>
            <p14:xfrm>
              <a:off x="6706950" y="5558850"/>
              <a:ext cx="643320" cy="143280"/>
            </p14:xfrm>
          </p:contentPart>
        </mc:Choice>
        <mc:Fallback>
          <p:pic>
            <p:nvPicPr>
              <p:cNvPr id="13" name="Ink 12">
                <a:extLst>
                  <a:ext uri="{FF2B5EF4-FFF2-40B4-BE49-F238E27FC236}">
                    <a16:creationId xmlns:a16="http://schemas.microsoft.com/office/drawing/2014/main" id="{B0005E34-841D-1E15-070F-68D7F5DBB982}"/>
                  </a:ext>
                </a:extLst>
              </p:cNvPr>
              <p:cNvPicPr/>
              <p:nvPr/>
            </p:nvPicPr>
            <p:blipFill>
              <a:blip r:embed="rId4"/>
              <a:stretch>
                <a:fillRect/>
              </a:stretch>
            </p:blipFill>
            <p:spPr>
              <a:xfrm>
                <a:off x="6688950" y="5540850"/>
                <a:ext cx="678960" cy="178920"/>
              </a:xfrm>
              <a:prstGeom prst="rect">
                <a:avLst/>
              </a:prstGeom>
            </p:spPr>
          </p:pic>
        </mc:Fallback>
      </mc:AlternateContent>
    </p:spTree>
    <p:extLst>
      <p:ext uri="{BB962C8B-B14F-4D97-AF65-F5344CB8AC3E}">
        <p14:creationId xmlns:p14="http://schemas.microsoft.com/office/powerpoint/2010/main" val="22194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EB8E-8558-F553-925C-C1C3AA58C68B}"/>
              </a:ext>
            </a:extLst>
          </p:cNvPr>
          <p:cNvSpPr>
            <a:spLocks noGrp="1"/>
          </p:cNvSpPr>
          <p:nvPr>
            <p:ph type="title"/>
          </p:nvPr>
        </p:nvSpPr>
        <p:spPr/>
        <p:txBody>
          <a:bodyPr/>
          <a:lstStyle/>
          <a:p>
            <a:r>
              <a:rPr lang="en-US" dirty="0"/>
              <a:t>Raman-</a:t>
            </a:r>
            <a:r>
              <a:rPr lang="en-US" dirty="0" err="1"/>
              <a:t>spredning</a:t>
            </a:r>
            <a:endParaRPr lang="en-US" dirty="0"/>
          </a:p>
        </p:txBody>
      </p:sp>
      <p:pic>
        <p:nvPicPr>
          <p:cNvPr id="5" name="Content Placeholder 4">
            <a:extLst>
              <a:ext uri="{FF2B5EF4-FFF2-40B4-BE49-F238E27FC236}">
                <a16:creationId xmlns:a16="http://schemas.microsoft.com/office/drawing/2014/main" id="{83DB5049-3C49-176C-DC8D-F0173D4003E8}"/>
              </a:ext>
            </a:extLst>
          </p:cNvPr>
          <p:cNvPicPr>
            <a:picLocks noGrp="1" noChangeAspect="1"/>
          </p:cNvPicPr>
          <p:nvPr>
            <p:ph sz="half" idx="30"/>
          </p:nvPr>
        </p:nvPicPr>
        <p:blipFill>
          <a:blip r:embed="rId2"/>
          <a:stretch>
            <a:fillRect/>
          </a:stretch>
        </p:blipFill>
        <p:spPr>
          <a:xfrm>
            <a:off x="0" y="1512411"/>
            <a:ext cx="9063526" cy="4212095"/>
          </a:xfrm>
        </p:spPr>
      </p:pic>
      <p:pic>
        <p:nvPicPr>
          <p:cNvPr id="7" name="Picture 6" descr="A graph of numbers and equations&#10;&#10;Description automatically generated with medium confidence">
            <a:extLst>
              <a:ext uri="{FF2B5EF4-FFF2-40B4-BE49-F238E27FC236}">
                <a16:creationId xmlns:a16="http://schemas.microsoft.com/office/drawing/2014/main" id="{8ACBD239-7CF4-BA0B-F2E3-D1DA55E34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859" y="1133494"/>
            <a:ext cx="3049973" cy="4499580"/>
          </a:xfrm>
          <a:prstGeom prst="rect">
            <a:avLst/>
          </a:prstGeom>
        </p:spPr>
      </p:pic>
    </p:spTree>
    <p:extLst>
      <p:ext uri="{BB962C8B-B14F-4D97-AF65-F5344CB8AC3E}">
        <p14:creationId xmlns:p14="http://schemas.microsoft.com/office/powerpoint/2010/main" val="4260624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66B5-B8D9-3736-CF24-186BDADE6750}"/>
              </a:ext>
            </a:extLst>
          </p:cNvPr>
          <p:cNvSpPr>
            <a:spLocks noGrp="1"/>
          </p:cNvSpPr>
          <p:nvPr>
            <p:ph type="title"/>
          </p:nvPr>
        </p:nvSpPr>
        <p:spPr/>
        <p:txBody>
          <a:bodyPr/>
          <a:lstStyle/>
          <a:p>
            <a:r>
              <a:rPr lang="en-US" dirty="0" err="1"/>
              <a:t>Utledning</a:t>
            </a:r>
            <a:r>
              <a:rPr lang="en-US" dirty="0"/>
              <a:t> av Stokes </a:t>
            </a:r>
            <a:r>
              <a:rPr lang="en-US" dirty="0" err="1"/>
              <a:t>og</a:t>
            </a:r>
            <a:r>
              <a:rPr lang="en-US" dirty="0"/>
              <a:t> anti-Stokes</a:t>
            </a:r>
          </a:p>
        </p:txBody>
      </p:sp>
      <p:sp>
        <p:nvSpPr>
          <p:cNvPr id="3" name="Content Placeholder 2">
            <a:extLst>
              <a:ext uri="{FF2B5EF4-FFF2-40B4-BE49-F238E27FC236}">
                <a16:creationId xmlns:a16="http://schemas.microsoft.com/office/drawing/2014/main" id="{77919792-8F57-A49B-E807-41981CCC2AE7}"/>
              </a:ext>
            </a:extLst>
          </p:cNvPr>
          <p:cNvSpPr>
            <a:spLocks noGrp="1"/>
          </p:cNvSpPr>
          <p:nvPr>
            <p:ph sz="half" idx="30"/>
          </p:nvPr>
        </p:nvSpPr>
        <p:spPr/>
        <p:txBody>
          <a:bodyPr/>
          <a:lstStyle/>
          <a:p>
            <a:r>
              <a:rPr lang="en-US" u="sng" dirty="0" err="1"/>
              <a:t>Semiklassisk</a:t>
            </a:r>
            <a:r>
              <a:rPr lang="en-US" i="1" u="sng" dirty="0"/>
              <a:t> </a:t>
            </a:r>
            <a:r>
              <a:rPr lang="en-US" dirty="0" err="1"/>
              <a:t>betraktning</a:t>
            </a:r>
            <a:r>
              <a:rPr lang="en-US" dirty="0"/>
              <a:t>:</a:t>
            </a:r>
          </a:p>
          <a:p>
            <a:pPr lvl="1"/>
            <a:r>
              <a:rPr lang="en-US" dirty="0" err="1"/>
              <a:t>Toatomig</a:t>
            </a:r>
            <a:r>
              <a:rPr lang="en-US" dirty="0"/>
              <a:t> </a:t>
            </a:r>
            <a:r>
              <a:rPr lang="en-US" dirty="0" err="1"/>
              <a:t>molekyl</a:t>
            </a:r>
            <a:r>
              <a:rPr lang="en-US" dirty="0"/>
              <a:t> for </a:t>
            </a:r>
            <a:r>
              <a:rPr lang="en-US" dirty="0" err="1"/>
              <a:t>enkelhets</a:t>
            </a:r>
            <a:r>
              <a:rPr lang="en-US" dirty="0"/>
              <a:t> </a:t>
            </a:r>
            <a:r>
              <a:rPr lang="en-US" dirty="0" err="1"/>
              <a:t>skyld</a:t>
            </a:r>
            <a:endParaRPr lang="en-US" dirty="0"/>
          </a:p>
          <a:p>
            <a:pPr lvl="1"/>
            <a:r>
              <a:rPr lang="en-US" dirty="0" err="1"/>
              <a:t>Kjernebevegelse</a:t>
            </a:r>
            <a:r>
              <a:rPr lang="en-US" dirty="0"/>
              <a:t> er </a:t>
            </a:r>
            <a:r>
              <a:rPr lang="en-US" dirty="0" err="1"/>
              <a:t>klassisk</a:t>
            </a:r>
            <a:r>
              <a:rPr lang="en-US" dirty="0"/>
              <a:t> </a:t>
            </a:r>
            <a:r>
              <a:rPr lang="en-US" dirty="0" err="1"/>
              <a:t>vibrasjon</a:t>
            </a:r>
            <a:endParaRPr lang="en-US" dirty="0"/>
          </a:p>
          <a:p>
            <a:pPr lvl="1"/>
            <a:r>
              <a:rPr lang="en-US" dirty="0"/>
              <a:t>Men </a:t>
            </a:r>
            <a:r>
              <a:rPr lang="en-US" dirty="0" err="1"/>
              <a:t>frekvensen</a:t>
            </a:r>
            <a:r>
              <a:rPr lang="en-US" dirty="0"/>
              <a:t> er </a:t>
            </a:r>
            <a:r>
              <a:rPr lang="en-US" dirty="0" err="1"/>
              <a:t>restriktert</a:t>
            </a:r>
            <a:r>
              <a:rPr lang="en-US" dirty="0"/>
              <a:t> </a:t>
            </a:r>
            <a:r>
              <a:rPr lang="en-US" dirty="0" err="1"/>
              <a:t>til</a:t>
            </a:r>
            <a:r>
              <a:rPr lang="en-US" dirty="0"/>
              <a:t> de </a:t>
            </a:r>
            <a:r>
              <a:rPr lang="en-US" dirty="0" err="1"/>
              <a:t>kvantemekanisk</a:t>
            </a:r>
            <a:r>
              <a:rPr lang="en-US" dirty="0"/>
              <a:t> </a:t>
            </a:r>
            <a:r>
              <a:rPr lang="en-US" dirty="0" err="1"/>
              <a:t>tillatte</a:t>
            </a:r>
            <a:endParaRPr lang="en-US" dirty="0"/>
          </a:p>
          <a:p>
            <a:pPr lvl="1"/>
            <a:endParaRPr lang="en-US" dirty="0"/>
          </a:p>
          <a:p>
            <a:pPr lvl="1"/>
            <a:r>
              <a:rPr lang="en-US" dirty="0"/>
              <a:t>Fra </a:t>
            </a:r>
            <a:r>
              <a:rPr lang="en-US" u="sng" dirty="0" err="1"/>
              <a:t>perturbasjonsteori</a:t>
            </a:r>
            <a:r>
              <a:rPr lang="en-US" dirty="0"/>
              <a:t> </a:t>
            </a:r>
            <a:r>
              <a:rPr lang="en-US" dirty="0" err="1"/>
              <a:t>får</a:t>
            </a:r>
            <a:r>
              <a:rPr lang="en-US" dirty="0"/>
              <a:t> man et </a:t>
            </a:r>
            <a:r>
              <a:rPr lang="en-US" dirty="0" err="1"/>
              <a:t>dynamisk</a:t>
            </a:r>
            <a:r>
              <a:rPr lang="en-US" dirty="0"/>
              <a:t> </a:t>
            </a:r>
            <a:r>
              <a:rPr lang="en-US" dirty="0" err="1"/>
              <a:t>dipolmoment</a:t>
            </a:r>
            <a:endParaRPr lang="en-US" dirty="0"/>
          </a:p>
          <a:p>
            <a:pPr lvl="1"/>
            <a:endParaRPr lang="en-US" dirty="0"/>
          </a:p>
          <a:p>
            <a:pPr lvl="1"/>
            <a:endParaRPr lang="en-US" dirty="0"/>
          </a:p>
          <a:p>
            <a:pPr lvl="1"/>
            <a:r>
              <a:rPr lang="en-US" dirty="0"/>
              <a:t>𝛼 </a:t>
            </a:r>
            <a:r>
              <a:rPr lang="en-US" dirty="0" err="1"/>
              <a:t>kalles</a:t>
            </a:r>
            <a:r>
              <a:rPr lang="en-US" dirty="0"/>
              <a:t> </a:t>
            </a:r>
            <a:r>
              <a:rPr lang="en-US" u="sng" dirty="0" err="1"/>
              <a:t>polarisabilitet</a:t>
            </a:r>
            <a:r>
              <a:rPr lang="en-US" u="sng" dirty="0"/>
              <a:t>, </a:t>
            </a:r>
            <a:r>
              <a:rPr lang="en-US" dirty="0" err="1"/>
              <a:t>en</a:t>
            </a:r>
            <a:r>
              <a:rPr lang="en-US" dirty="0"/>
              <a:t> </a:t>
            </a:r>
            <a:r>
              <a:rPr lang="en-US" dirty="0" err="1"/>
              <a:t>funksjon</a:t>
            </a:r>
            <a:r>
              <a:rPr lang="en-US" dirty="0"/>
              <a:t> av </a:t>
            </a:r>
            <a:r>
              <a:rPr lang="en-US" dirty="0" err="1"/>
              <a:t>kjerneposisjon</a:t>
            </a:r>
            <a:br>
              <a:rPr lang="en-US" dirty="0"/>
            </a:br>
            <a:r>
              <a:rPr lang="en-US" dirty="0" err="1"/>
              <a:t>siden</a:t>
            </a:r>
            <a:r>
              <a:rPr lang="en-US" dirty="0"/>
              <a:t> </a:t>
            </a:r>
            <a:r>
              <a:rPr lang="en-US" dirty="0" err="1"/>
              <a:t>elektronskyen</a:t>
            </a:r>
            <a:r>
              <a:rPr lang="en-US" dirty="0"/>
              <a:t> </a:t>
            </a:r>
            <a:r>
              <a:rPr lang="en-US" dirty="0" err="1"/>
              <a:t>forskyves</a:t>
            </a:r>
            <a:r>
              <a:rPr lang="en-US" dirty="0"/>
              <a:t> </a:t>
            </a:r>
            <a:r>
              <a:rPr lang="en-US" dirty="0" err="1"/>
              <a:t>dersom</a:t>
            </a:r>
            <a:r>
              <a:rPr lang="en-US" dirty="0"/>
              <a:t> </a:t>
            </a:r>
            <a:r>
              <a:rPr lang="en-US" dirty="0" err="1"/>
              <a:t>kjernene</a:t>
            </a:r>
            <a:r>
              <a:rPr lang="en-US" dirty="0"/>
              <a:t> </a:t>
            </a:r>
            <a:r>
              <a:rPr lang="en-US" dirty="0" err="1"/>
              <a:t>flytter</a:t>
            </a:r>
            <a:r>
              <a:rPr lang="en-US" dirty="0"/>
              <a:t> </a:t>
            </a:r>
            <a:r>
              <a:rPr lang="en-US" dirty="0" err="1"/>
              <a:t>på</a:t>
            </a:r>
            <a:r>
              <a:rPr lang="en-US" dirty="0"/>
              <a:t> seg</a:t>
            </a:r>
          </a:p>
          <a:p>
            <a:pPr lvl="1"/>
            <a:r>
              <a:rPr lang="en-US" dirty="0"/>
              <a:t>Vi </a:t>
            </a:r>
            <a:r>
              <a:rPr lang="en-US" dirty="0" err="1"/>
              <a:t>gjør</a:t>
            </a:r>
            <a:r>
              <a:rPr lang="en-US" dirty="0"/>
              <a:t> </a:t>
            </a:r>
            <a:r>
              <a:rPr lang="en-US" dirty="0" err="1"/>
              <a:t>utledningen</a:t>
            </a:r>
            <a:r>
              <a:rPr lang="en-US" dirty="0"/>
              <a:t> </a:t>
            </a:r>
            <a:r>
              <a:rPr lang="en-US" dirty="0" err="1"/>
              <a:t>på</a:t>
            </a:r>
            <a:r>
              <a:rPr lang="en-US" dirty="0"/>
              <a:t> </a:t>
            </a:r>
            <a:r>
              <a:rPr lang="en-US" dirty="0" err="1"/>
              <a:t>tavla</a:t>
            </a:r>
            <a:endParaRPr lang="en-US" dirty="0"/>
          </a:p>
          <a:p>
            <a:pPr marL="914446" lvl="2" indent="0">
              <a:buNone/>
            </a:pPr>
            <a:endParaRPr lang="en-US" dirty="0"/>
          </a:p>
          <a:p>
            <a:pPr lvl="1"/>
            <a:endParaRPr lang="en-US" dirty="0"/>
          </a:p>
        </p:txBody>
      </p:sp>
      <p:pic>
        <p:nvPicPr>
          <p:cNvPr id="4" name="Picture 3">
            <a:extLst>
              <a:ext uri="{FF2B5EF4-FFF2-40B4-BE49-F238E27FC236}">
                <a16:creationId xmlns:a16="http://schemas.microsoft.com/office/drawing/2014/main" id="{B619107E-95D1-CF22-A4C0-06293A829D2E}"/>
              </a:ext>
            </a:extLst>
          </p:cNvPr>
          <p:cNvPicPr>
            <a:picLocks noChangeAspect="1"/>
          </p:cNvPicPr>
          <p:nvPr/>
        </p:nvPicPr>
        <p:blipFill>
          <a:blip r:embed="rId2"/>
          <a:stretch>
            <a:fillRect/>
          </a:stretch>
        </p:blipFill>
        <p:spPr>
          <a:xfrm>
            <a:off x="3534128" y="2877960"/>
            <a:ext cx="4965700" cy="266700"/>
          </a:xfrm>
          <a:prstGeom prst="rect">
            <a:avLst/>
          </a:prstGeom>
        </p:spPr>
      </p:pic>
      <p:pic>
        <p:nvPicPr>
          <p:cNvPr id="5" name="Picture 4">
            <a:extLst>
              <a:ext uri="{FF2B5EF4-FFF2-40B4-BE49-F238E27FC236}">
                <a16:creationId xmlns:a16="http://schemas.microsoft.com/office/drawing/2014/main" id="{91278398-A6F9-53CE-D7C0-8634B1C0CFD1}"/>
              </a:ext>
            </a:extLst>
          </p:cNvPr>
          <p:cNvPicPr>
            <a:picLocks noChangeAspect="1"/>
          </p:cNvPicPr>
          <p:nvPr/>
        </p:nvPicPr>
        <p:blipFill>
          <a:blip r:embed="rId3"/>
          <a:stretch>
            <a:fillRect/>
          </a:stretch>
        </p:blipFill>
        <p:spPr>
          <a:xfrm>
            <a:off x="4927600" y="3842461"/>
            <a:ext cx="2336800" cy="279400"/>
          </a:xfrm>
          <a:prstGeom prst="rect">
            <a:avLst/>
          </a:prstGeom>
        </p:spPr>
      </p:pic>
    </p:spTree>
    <p:extLst>
      <p:ext uri="{BB962C8B-B14F-4D97-AF65-F5344CB8AC3E}">
        <p14:creationId xmlns:p14="http://schemas.microsoft.com/office/powerpoint/2010/main" val="2922221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D0AE-41FB-CC13-83F6-8747BAE0B514}"/>
              </a:ext>
            </a:extLst>
          </p:cNvPr>
          <p:cNvSpPr>
            <a:spLocks noGrp="1"/>
          </p:cNvSpPr>
          <p:nvPr>
            <p:ph type="title"/>
          </p:nvPr>
        </p:nvSpPr>
        <p:spPr/>
        <p:txBody>
          <a:bodyPr/>
          <a:lstStyle/>
          <a:p>
            <a:r>
              <a:rPr lang="en-US" dirty="0" err="1"/>
              <a:t>Intensitet</a:t>
            </a:r>
            <a:r>
              <a:rPr lang="en-US" dirty="0"/>
              <a:t> Stokes vs. anti-Stokes</a:t>
            </a:r>
          </a:p>
        </p:txBody>
      </p:sp>
      <p:sp>
        <p:nvSpPr>
          <p:cNvPr id="7" name="Content Placeholder 6">
            <a:extLst>
              <a:ext uri="{FF2B5EF4-FFF2-40B4-BE49-F238E27FC236}">
                <a16:creationId xmlns:a16="http://schemas.microsoft.com/office/drawing/2014/main" id="{A531DA8F-10A2-FE11-80A0-6D69F976F840}"/>
              </a:ext>
            </a:extLst>
          </p:cNvPr>
          <p:cNvSpPr>
            <a:spLocks noGrp="1"/>
          </p:cNvSpPr>
          <p:nvPr>
            <p:ph sz="half" idx="30"/>
          </p:nvPr>
        </p:nvSpPr>
        <p:spPr/>
        <p:txBody>
          <a:bodyPr/>
          <a:lstStyle/>
          <a:p>
            <a:r>
              <a:rPr lang="en-US" dirty="0" err="1"/>
              <a:t>Intensiteten</a:t>
            </a:r>
            <a:r>
              <a:rPr lang="en-US" dirty="0"/>
              <a:t> </a:t>
            </a:r>
            <a:r>
              <a:rPr lang="en-US" dirty="0" err="1"/>
              <a:t>til</a:t>
            </a:r>
            <a:r>
              <a:rPr lang="en-US" dirty="0"/>
              <a:t> Stokes </a:t>
            </a:r>
            <a:r>
              <a:rPr lang="en-US" dirty="0" err="1"/>
              <a:t>og</a:t>
            </a:r>
            <a:r>
              <a:rPr lang="en-US" dirty="0"/>
              <a:t> anti-Stokes er </a:t>
            </a:r>
            <a:r>
              <a:rPr lang="en-US" u="sng" dirty="0" err="1"/>
              <a:t>ikke</a:t>
            </a:r>
            <a:r>
              <a:rPr lang="en-US" u="sng" dirty="0"/>
              <a:t> like</a:t>
            </a:r>
          </a:p>
          <a:p>
            <a:pPr lvl="1"/>
            <a:r>
              <a:rPr lang="en-US" dirty="0" err="1"/>
              <a:t>Selv</a:t>
            </a:r>
            <a:r>
              <a:rPr lang="en-US" dirty="0"/>
              <a:t> om </a:t>
            </a:r>
            <a:r>
              <a:rPr lang="en-US" dirty="0" err="1"/>
              <a:t>vår</a:t>
            </a:r>
            <a:r>
              <a:rPr lang="en-US" dirty="0"/>
              <a:t> </a:t>
            </a:r>
            <a:r>
              <a:rPr lang="en-US" dirty="0" err="1"/>
              <a:t>utledning</a:t>
            </a:r>
            <a:r>
              <a:rPr lang="en-US" dirty="0"/>
              <a:t> </a:t>
            </a:r>
            <a:r>
              <a:rPr lang="en-US" dirty="0" err="1"/>
              <a:t>tilsier</a:t>
            </a:r>
            <a:r>
              <a:rPr lang="en-US" dirty="0"/>
              <a:t> det</a:t>
            </a:r>
          </a:p>
          <a:p>
            <a:r>
              <a:rPr lang="en-US" dirty="0"/>
              <a:t>Men </a:t>
            </a:r>
            <a:r>
              <a:rPr lang="en-US" dirty="0" err="1"/>
              <a:t>argumentet</a:t>
            </a:r>
            <a:r>
              <a:rPr lang="en-US" dirty="0"/>
              <a:t> </a:t>
            </a:r>
            <a:r>
              <a:rPr lang="en-US" dirty="0" err="1"/>
              <a:t>omhandlet</a:t>
            </a:r>
            <a:r>
              <a:rPr lang="en-US" dirty="0"/>
              <a:t> 1 </a:t>
            </a:r>
            <a:r>
              <a:rPr lang="en-US" dirty="0" err="1"/>
              <a:t>molekyl</a:t>
            </a:r>
            <a:r>
              <a:rPr lang="en-US" dirty="0"/>
              <a:t>!</a:t>
            </a:r>
          </a:p>
          <a:p>
            <a:r>
              <a:rPr lang="en-US" dirty="0"/>
              <a:t>Stokes starter </a:t>
            </a:r>
            <a:r>
              <a:rPr lang="en-US" dirty="0" err="1"/>
              <a:t>i</a:t>
            </a:r>
            <a:r>
              <a:rPr lang="en-US" dirty="0"/>
              <a:t> </a:t>
            </a:r>
            <a:r>
              <a:rPr lang="en-US" dirty="0" err="1"/>
              <a:t>grunntilstand</a:t>
            </a:r>
            <a:r>
              <a:rPr lang="en-US" dirty="0"/>
              <a:t>, </a:t>
            </a:r>
            <a:r>
              <a:rPr lang="en-US" u="sng" dirty="0" err="1"/>
              <a:t>flere</a:t>
            </a:r>
            <a:r>
              <a:rPr lang="en-US" u="sng" dirty="0"/>
              <a:t> </a:t>
            </a:r>
            <a:r>
              <a:rPr lang="en-US" u="sng" dirty="0" err="1"/>
              <a:t>molekyler</a:t>
            </a:r>
            <a:endParaRPr lang="en-US" u="sng" dirty="0"/>
          </a:p>
          <a:p>
            <a:r>
              <a:rPr lang="en-US" dirty="0"/>
              <a:t>Anti-Stokes starter </a:t>
            </a:r>
            <a:r>
              <a:rPr lang="en-US" dirty="0" err="1"/>
              <a:t>i</a:t>
            </a:r>
            <a:r>
              <a:rPr lang="en-US" dirty="0"/>
              <a:t> </a:t>
            </a:r>
            <a:r>
              <a:rPr lang="en-US" dirty="0" err="1"/>
              <a:t>eksitert</a:t>
            </a:r>
            <a:r>
              <a:rPr lang="en-US" dirty="0"/>
              <a:t> </a:t>
            </a:r>
            <a:r>
              <a:rPr lang="en-US" dirty="0" err="1"/>
              <a:t>tilstand</a:t>
            </a:r>
            <a:r>
              <a:rPr lang="en-US" dirty="0"/>
              <a:t>, </a:t>
            </a:r>
            <a:r>
              <a:rPr lang="en-US" u="sng" dirty="0" err="1"/>
              <a:t>færre</a:t>
            </a:r>
            <a:r>
              <a:rPr lang="en-US" u="sng" dirty="0"/>
              <a:t> </a:t>
            </a:r>
            <a:r>
              <a:rPr lang="en-US" u="sng" dirty="0" err="1"/>
              <a:t>molekyler</a:t>
            </a:r>
            <a:endParaRPr lang="en-US" u="sng" dirty="0"/>
          </a:p>
          <a:p>
            <a:endParaRPr lang="en-US" u="sng" dirty="0"/>
          </a:p>
          <a:p>
            <a:endParaRPr lang="en-US" u="sng" dirty="0"/>
          </a:p>
          <a:p>
            <a:endParaRPr lang="en-US" u="sng" dirty="0"/>
          </a:p>
          <a:p>
            <a:endParaRPr lang="en-US" u="sng" dirty="0"/>
          </a:p>
          <a:p>
            <a:endParaRPr lang="en-US" dirty="0"/>
          </a:p>
        </p:txBody>
      </p:sp>
      <p:pic>
        <p:nvPicPr>
          <p:cNvPr id="8" name="Content Placeholder 4" descr="A mathematical equation with black text&#10;&#10;Description automatically generated">
            <a:extLst>
              <a:ext uri="{FF2B5EF4-FFF2-40B4-BE49-F238E27FC236}">
                <a16:creationId xmlns:a16="http://schemas.microsoft.com/office/drawing/2014/main" id="{253DAB04-5AEB-3D9E-6A02-9B99DF58A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902" y="3854362"/>
            <a:ext cx="6031217" cy="1068387"/>
          </a:xfrm>
          <a:prstGeom prst="rect">
            <a:avLst/>
          </a:prstGeom>
        </p:spPr>
      </p:pic>
    </p:spTree>
    <p:extLst>
      <p:ext uri="{BB962C8B-B14F-4D97-AF65-F5344CB8AC3E}">
        <p14:creationId xmlns:p14="http://schemas.microsoft.com/office/powerpoint/2010/main" val="81618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6B83-AEEA-BD14-2AE1-D114B81A8B24}"/>
              </a:ext>
            </a:extLst>
          </p:cNvPr>
          <p:cNvSpPr>
            <a:spLocks noGrp="1"/>
          </p:cNvSpPr>
          <p:nvPr>
            <p:ph type="title"/>
          </p:nvPr>
        </p:nvSpPr>
        <p:spPr/>
        <p:txBody>
          <a:bodyPr/>
          <a:lstStyle/>
          <a:p>
            <a:r>
              <a:rPr lang="en-US" dirty="0"/>
              <a:t>IR-</a:t>
            </a:r>
            <a:r>
              <a:rPr lang="en-US" dirty="0" err="1"/>
              <a:t>spektroskopi</a:t>
            </a:r>
            <a:r>
              <a:rPr lang="en-US" dirty="0"/>
              <a:t> vs. Raman</a:t>
            </a:r>
          </a:p>
        </p:txBody>
      </p:sp>
      <p:sp>
        <p:nvSpPr>
          <p:cNvPr id="3" name="Content Placeholder 2">
            <a:extLst>
              <a:ext uri="{FF2B5EF4-FFF2-40B4-BE49-F238E27FC236}">
                <a16:creationId xmlns:a16="http://schemas.microsoft.com/office/drawing/2014/main" id="{5AF05452-80E5-B30D-1567-8287A13CBA96}"/>
              </a:ext>
            </a:extLst>
          </p:cNvPr>
          <p:cNvSpPr>
            <a:spLocks noGrp="1"/>
          </p:cNvSpPr>
          <p:nvPr>
            <p:ph sz="half" idx="30"/>
          </p:nvPr>
        </p:nvSpPr>
        <p:spPr/>
        <p:txBody>
          <a:bodyPr/>
          <a:lstStyle/>
          <a:p>
            <a:r>
              <a:rPr lang="en-US" dirty="0" err="1"/>
              <a:t>Begge</a:t>
            </a:r>
            <a:r>
              <a:rPr lang="en-US" dirty="0"/>
              <a:t> faller inn under </a:t>
            </a:r>
            <a:r>
              <a:rPr lang="en-US" u="sng" dirty="0" err="1"/>
              <a:t>vibrasjonell</a:t>
            </a:r>
            <a:r>
              <a:rPr lang="en-US" u="sng" dirty="0"/>
              <a:t> </a:t>
            </a:r>
            <a:r>
              <a:rPr lang="en-US" u="sng" dirty="0" err="1"/>
              <a:t>spektroskopi</a:t>
            </a:r>
            <a:endParaRPr lang="en-US" u="sng" dirty="0"/>
          </a:p>
          <a:p>
            <a:r>
              <a:rPr lang="en-US" dirty="0" err="1"/>
              <a:t>Begge</a:t>
            </a:r>
            <a:r>
              <a:rPr lang="en-US" dirty="0"/>
              <a:t> </a:t>
            </a:r>
            <a:r>
              <a:rPr lang="en-US" dirty="0" err="1"/>
              <a:t>kan</a:t>
            </a:r>
            <a:r>
              <a:rPr lang="en-US" dirty="0"/>
              <a:t> </a:t>
            </a:r>
            <a:r>
              <a:rPr lang="en-US" dirty="0" err="1"/>
              <a:t>eksitere</a:t>
            </a:r>
            <a:r>
              <a:rPr lang="en-US" dirty="0"/>
              <a:t> </a:t>
            </a:r>
            <a:r>
              <a:rPr lang="en-US" dirty="0" err="1"/>
              <a:t>både</a:t>
            </a:r>
            <a:r>
              <a:rPr lang="en-US" dirty="0"/>
              <a:t> </a:t>
            </a:r>
            <a:r>
              <a:rPr lang="en-US" dirty="0" err="1"/>
              <a:t>vibrasjonelle</a:t>
            </a:r>
            <a:r>
              <a:rPr lang="en-US" dirty="0"/>
              <a:t> </a:t>
            </a:r>
            <a:r>
              <a:rPr lang="en-US" dirty="0" err="1"/>
              <a:t>og</a:t>
            </a:r>
            <a:r>
              <a:rPr lang="en-US" dirty="0"/>
              <a:t> </a:t>
            </a:r>
            <a:r>
              <a:rPr lang="en-US" dirty="0" err="1"/>
              <a:t>rotasjonelle</a:t>
            </a:r>
            <a:r>
              <a:rPr lang="en-US" dirty="0"/>
              <a:t> </a:t>
            </a:r>
            <a:r>
              <a:rPr lang="en-US" dirty="0" err="1"/>
              <a:t>tilstander</a:t>
            </a:r>
            <a:endParaRPr lang="en-US" dirty="0"/>
          </a:p>
          <a:p>
            <a:r>
              <a:rPr lang="en-US" dirty="0"/>
              <a:t>De er </a:t>
            </a:r>
            <a:r>
              <a:rPr lang="en-US" u="sng" dirty="0" err="1"/>
              <a:t>komplementære</a:t>
            </a:r>
            <a:r>
              <a:rPr lang="en-US" u="sng" dirty="0"/>
              <a:t>.</a:t>
            </a:r>
          </a:p>
          <a:p>
            <a:r>
              <a:rPr lang="en-US" dirty="0"/>
              <a:t>Eksempel:</a:t>
            </a:r>
          </a:p>
          <a:p>
            <a:pPr lvl="1"/>
            <a:r>
              <a:rPr lang="en-US" dirty="0" err="1"/>
              <a:t>Strekk-vibrasjon</a:t>
            </a:r>
            <a:r>
              <a:rPr lang="en-US" dirty="0"/>
              <a:t> </a:t>
            </a:r>
            <a:r>
              <a:rPr lang="en-US" dirty="0" err="1"/>
              <a:t>i</a:t>
            </a:r>
            <a:r>
              <a:rPr lang="en-US" dirty="0"/>
              <a:t> </a:t>
            </a:r>
            <a:r>
              <a:rPr lang="en-US" dirty="0" err="1"/>
              <a:t>homonukleære</a:t>
            </a:r>
            <a:r>
              <a:rPr lang="en-US" dirty="0"/>
              <a:t> </a:t>
            </a:r>
            <a:r>
              <a:rPr lang="en-US" dirty="0" err="1"/>
              <a:t>toatomige</a:t>
            </a:r>
            <a:r>
              <a:rPr lang="en-US" dirty="0"/>
              <a:t> </a:t>
            </a:r>
            <a:r>
              <a:rPr lang="en-US" dirty="0" err="1"/>
              <a:t>molekyl</a:t>
            </a:r>
            <a:r>
              <a:rPr lang="en-US" dirty="0"/>
              <a:t> er </a:t>
            </a:r>
            <a:r>
              <a:rPr lang="en-US" dirty="0" err="1"/>
              <a:t>ikke</a:t>
            </a:r>
            <a:r>
              <a:rPr lang="en-US" dirty="0"/>
              <a:t> IR-</a:t>
            </a:r>
            <a:r>
              <a:rPr lang="en-US" dirty="0" err="1"/>
              <a:t>aktive</a:t>
            </a:r>
            <a:endParaRPr lang="en-US" dirty="0"/>
          </a:p>
          <a:p>
            <a:pPr lvl="1"/>
            <a:r>
              <a:rPr lang="en-US" dirty="0"/>
              <a:t>... men de er Raman-</a:t>
            </a:r>
            <a:r>
              <a:rPr lang="en-US" dirty="0" err="1"/>
              <a:t>aktive</a:t>
            </a:r>
            <a:endParaRPr lang="en-US" dirty="0"/>
          </a:p>
          <a:p>
            <a:r>
              <a:rPr lang="en-US" dirty="0"/>
              <a:t>IR-</a:t>
            </a:r>
            <a:r>
              <a:rPr lang="en-US" dirty="0" err="1"/>
              <a:t>spektroskopi</a:t>
            </a:r>
            <a:r>
              <a:rPr lang="en-US" dirty="0"/>
              <a:t>: </a:t>
            </a:r>
            <a:r>
              <a:rPr lang="en-US" dirty="0" err="1"/>
              <a:t>lyskilde</a:t>
            </a:r>
            <a:r>
              <a:rPr lang="en-US" dirty="0"/>
              <a:t> </a:t>
            </a:r>
            <a:r>
              <a:rPr lang="en-US" dirty="0" err="1"/>
              <a:t>må</a:t>
            </a:r>
            <a:r>
              <a:rPr lang="en-US" dirty="0"/>
              <a:t> </a:t>
            </a:r>
            <a:r>
              <a:rPr lang="en-US" dirty="0" err="1"/>
              <a:t>matche</a:t>
            </a:r>
            <a:r>
              <a:rPr lang="en-US" dirty="0"/>
              <a:t> </a:t>
            </a:r>
            <a:r>
              <a:rPr lang="en-US" dirty="0" err="1"/>
              <a:t>overganger</a:t>
            </a:r>
            <a:r>
              <a:rPr lang="en-US" dirty="0"/>
              <a:t>, </a:t>
            </a:r>
            <a:r>
              <a:rPr lang="en-US" dirty="0" err="1"/>
              <a:t>så</a:t>
            </a:r>
            <a:r>
              <a:rPr lang="en-US" dirty="0"/>
              <a:t> IR-</a:t>
            </a:r>
            <a:r>
              <a:rPr lang="en-US" dirty="0" err="1"/>
              <a:t>stråling</a:t>
            </a:r>
            <a:endParaRPr lang="en-US" dirty="0"/>
          </a:p>
          <a:p>
            <a:r>
              <a:rPr lang="en-US" dirty="0"/>
              <a:t>Raman: </a:t>
            </a:r>
            <a:r>
              <a:rPr lang="en-US" dirty="0" err="1"/>
              <a:t>lyskilde</a:t>
            </a:r>
            <a:r>
              <a:rPr lang="en-US" dirty="0"/>
              <a:t> </a:t>
            </a:r>
            <a:r>
              <a:rPr lang="en-US" dirty="0" err="1"/>
              <a:t>trenger</a:t>
            </a:r>
            <a:r>
              <a:rPr lang="en-US" dirty="0"/>
              <a:t> </a:t>
            </a:r>
            <a:r>
              <a:rPr lang="en-US" i="1" dirty="0" err="1"/>
              <a:t>ikke</a:t>
            </a:r>
            <a:r>
              <a:rPr lang="en-US" dirty="0"/>
              <a:t> </a:t>
            </a:r>
            <a:r>
              <a:rPr lang="en-US" dirty="0" err="1"/>
              <a:t>matche</a:t>
            </a:r>
            <a:r>
              <a:rPr lang="en-US" dirty="0"/>
              <a:t> </a:t>
            </a:r>
            <a:r>
              <a:rPr lang="en-US" dirty="0" err="1"/>
              <a:t>overganger</a:t>
            </a:r>
            <a:r>
              <a:rPr lang="en-US" dirty="0"/>
              <a:t>, </a:t>
            </a:r>
            <a:r>
              <a:rPr lang="en-US" dirty="0" err="1"/>
              <a:t>kan</a:t>
            </a:r>
            <a:r>
              <a:rPr lang="en-US" dirty="0"/>
              <a:t> </a:t>
            </a:r>
            <a:r>
              <a:rPr lang="en-US" dirty="0" err="1"/>
              <a:t>bruke</a:t>
            </a:r>
            <a:r>
              <a:rPr lang="en-US" dirty="0"/>
              <a:t> “</a:t>
            </a:r>
            <a:r>
              <a:rPr lang="en-US" dirty="0" err="1"/>
              <a:t>vanlig</a:t>
            </a:r>
            <a:r>
              <a:rPr lang="en-US" dirty="0"/>
              <a:t>” </a:t>
            </a:r>
            <a:r>
              <a:rPr lang="en-US" dirty="0" err="1"/>
              <a:t>synlig</a:t>
            </a:r>
            <a:r>
              <a:rPr lang="en-US" dirty="0"/>
              <a:t> laser</a:t>
            </a:r>
          </a:p>
        </p:txBody>
      </p:sp>
    </p:spTree>
    <p:extLst>
      <p:ext uri="{BB962C8B-B14F-4D97-AF65-F5344CB8AC3E}">
        <p14:creationId xmlns:p14="http://schemas.microsoft.com/office/powerpoint/2010/main" val="159128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4B5C-727E-FA7E-04D8-48F07B8A6EC7}"/>
              </a:ext>
            </a:extLst>
          </p:cNvPr>
          <p:cNvSpPr>
            <a:spLocks noGrp="1"/>
          </p:cNvSpPr>
          <p:nvPr>
            <p:ph type="title"/>
          </p:nvPr>
        </p:nvSpPr>
        <p:spPr/>
        <p:txBody>
          <a:bodyPr/>
          <a:lstStyle/>
          <a:p>
            <a:r>
              <a:rPr lang="en-US" dirty="0" err="1"/>
              <a:t>Rotasjon</a:t>
            </a:r>
            <a:r>
              <a:rPr lang="en-US" dirty="0"/>
              <a:t> </a:t>
            </a:r>
            <a:r>
              <a:rPr lang="en-US" dirty="0" err="1"/>
              <a:t>i</a:t>
            </a:r>
            <a:r>
              <a:rPr lang="en-US" dirty="0"/>
              <a:t> planet </a:t>
            </a:r>
          </a:p>
        </p:txBody>
      </p:sp>
      <p:sp>
        <p:nvSpPr>
          <p:cNvPr id="3" name="Content Placeholder 2">
            <a:extLst>
              <a:ext uri="{FF2B5EF4-FFF2-40B4-BE49-F238E27FC236}">
                <a16:creationId xmlns:a16="http://schemas.microsoft.com/office/drawing/2014/main" id="{93F88C3B-A611-89B8-173E-E434D9DBE644}"/>
              </a:ext>
            </a:extLst>
          </p:cNvPr>
          <p:cNvSpPr>
            <a:spLocks noGrp="1"/>
          </p:cNvSpPr>
          <p:nvPr>
            <p:ph sz="half" idx="30"/>
          </p:nvPr>
        </p:nvSpPr>
        <p:spPr/>
        <p:txBody>
          <a:bodyPr/>
          <a:lstStyle/>
          <a:p>
            <a:r>
              <a:rPr lang="en-US" dirty="0" err="1"/>
              <a:t>Totasjonsbevegelse</a:t>
            </a:r>
            <a:r>
              <a:rPr lang="en-US" dirty="0"/>
              <a:t> for rigid rotor </a:t>
            </a:r>
            <a:r>
              <a:rPr lang="en-US" dirty="0" err="1"/>
              <a:t>i</a:t>
            </a:r>
            <a:r>
              <a:rPr lang="en-US" dirty="0"/>
              <a:t> planet:</a:t>
            </a:r>
          </a:p>
          <a:p>
            <a:endParaRPr lang="en-US" dirty="0"/>
          </a:p>
          <a:p>
            <a:endParaRPr lang="en-US" dirty="0"/>
          </a:p>
          <a:p>
            <a:endParaRPr lang="en-US" dirty="0"/>
          </a:p>
          <a:p>
            <a:endParaRPr lang="en-US" dirty="0"/>
          </a:p>
          <a:p>
            <a:r>
              <a:rPr lang="en-US" dirty="0"/>
              <a:t>Merk: </a:t>
            </a:r>
            <a:r>
              <a:rPr lang="en-US" dirty="0" err="1"/>
              <a:t>samme</a:t>
            </a:r>
            <a:r>
              <a:rPr lang="en-US" dirty="0"/>
              <a:t> </a:t>
            </a:r>
            <a:r>
              <a:rPr lang="en-US" dirty="0" err="1"/>
              <a:t>uttrykk</a:t>
            </a:r>
            <a:r>
              <a:rPr lang="en-US" dirty="0"/>
              <a:t> </a:t>
            </a:r>
            <a:r>
              <a:rPr lang="en-US" dirty="0" err="1"/>
              <a:t>som</a:t>
            </a:r>
            <a:r>
              <a:rPr lang="en-US" dirty="0"/>
              <a:t> for “</a:t>
            </a:r>
            <a:r>
              <a:rPr lang="en-US" dirty="0" err="1"/>
              <a:t>fri</a:t>
            </a:r>
            <a:r>
              <a:rPr lang="en-US" dirty="0"/>
              <a:t> </a:t>
            </a:r>
            <a:r>
              <a:rPr lang="en-US" dirty="0" err="1"/>
              <a:t>partikkel</a:t>
            </a:r>
            <a:r>
              <a:rPr lang="en-US" dirty="0"/>
              <a:t>”</a:t>
            </a:r>
          </a:p>
          <a:p>
            <a:endParaRPr lang="en-US" dirty="0"/>
          </a:p>
          <a:p>
            <a:endParaRPr lang="en-US" dirty="0"/>
          </a:p>
          <a:p>
            <a:r>
              <a:rPr lang="en-US" dirty="0"/>
              <a:t>Men! </a:t>
            </a:r>
            <a:r>
              <a:rPr lang="en-US" dirty="0" err="1"/>
              <a:t>Vinkel</a:t>
            </a:r>
            <a:r>
              <a:rPr lang="en-US" dirty="0"/>
              <a:t> er </a:t>
            </a:r>
            <a:r>
              <a:rPr lang="en-US" dirty="0" err="1"/>
              <a:t>periodisk</a:t>
            </a:r>
            <a:r>
              <a:rPr lang="en-US" dirty="0"/>
              <a:t>, det er </a:t>
            </a:r>
            <a:r>
              <a:rPr lang="en-US" dirty="0" err="1"/>
              <a:t>ikke</a:t>
            </a:r>
            <a:r>
              <a:rPr lang="en-US" dirty="0"/>
              <a:t> </a:t>
            </a:r>
            <a:r>
              <a:rPr lang="en-US" i="1" dirty="0"/>
              <a:t>x</a:t>
            </a:r>
            <a:endParaRPr lang="en-US" dirty="0"/>
          </a:p>
          <a:p>
            <a:endParaRPr lang="en-US" dirty="0"/>
          </a:p>
        </p:txBody>
      </p:sp>
      <p:pic>
        <p:nvPicPr>
          <p:cNvPr id="7" name="Picture 6" descr="A diagram of a barbell&#10;&#10;Description automatically generated">
            <a:extLst>
              <a:ext uri="{FF2B5EF4-FFF2-40B4-BE49-F238E27FC236}">
                <a16:creationId xmlns:a16="http://schemas.microsoft.com/office/drawing/2014/main" id="{BFDE6888-CACB-2C68-7A90-3C0BBA13F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127000"/>
            <a:ext cx="3733800" cy="6731000"/>
          </a:xfrm>
          <a:prstGeom prst="rect">
            <a:avLst/>
          </a:prstGeom>
        </p:spPr>
      </p:pic>
      <p:pic>
        <p:nvPicPr>
          <p:cNvPr id="10" name="Picture 9">
            <a:extLst>
              <a:ext uri="{FF2B5EF4-FFF2-40B4-BE49-F238E27FC236}">
                <a16:creationId xmlns:a16="http://schemas.microsoft.com/office/drawing/2014/main" id="{9866C4CB-9E77-33D7-85EC-3EB4A2F42CA6}"/>
              </a:ext>
            </a:extLst>
          </p:cNvPr>
          <p:cNvPicPr>
            <a:picLocks noChangeAspect="1"/>
          </p:cNvPicPr>
          <p:nvPr/>
        </p:nvPicPr>
        <p:blipFill>
          <a:blip r:embed="rId3"/>
          <a:stretch>
            <a:fillRect/>
          </a:stretch>
        </p:blipFill>
        <p:spPr>
          <a:xfrm>
            <a:off x="3581400" y="1782763"/>
            <a:ext cx="3886200" cy="635000"/>
          </a:xfrm>
          <a:prstGeom prst="rect">
            <a:avLst/>
          </a:prstGeom>
        </p:spPr>
      </p:pic>
      <p:pic>
        <p:nvPicPr>
          <p:cNvPr id="11" name="Picture 10">
            <a:extLst>
              <a:ext uri="{FF2B5EF4-FFF2-40B4-BE49-F238E27FC236}">
                <a16:creationId xmlns:a16="http://schemas.microsoft.com/office/drawing/2014/main" id="{0A04C77B-3516-80E3-8170-E83340CCB4CB}"/>
              </a:ext>
            </a:extLst>
          </p:cNvPr>
          <p:cNvPicPr>
            <a:picLocks noChangeAspect="1"/>
          </p:cNvPicPr>
          <p:nvPr/>
        </p:nvPicPr>
        <p:blipFill>
          <a:blip r:embed="rId4"/>
          <a:stretch>
            <a:fillRect/>
          </a:stretch>
        </p:blipFill>
        <p:spPr>
          <a:xfrm>
            <a:off x="4521200" y="2625024"/>
            <a:ext cx="1803400" cy="266700"/>
          </a:xfrm>
          <a:prstGeom prst="rect">
            <a:avLst/>
          </a:prstGeom>
        </p:spPr>
      </p:pic>
      <p:pic>
        <p:nvPicPr>
          <p:cNvPr id="12" name="Picture 11">
            <a:extLst>
              <a:ext uri="{FF2B5EF4-FFF2-40B4-BE49-F238E27FC236}">
                <a16:creationId xmlns:a16="http://schemas.microsoft.com/office/drawing/2014/main" id="{DCBE53DD-609F-FA66-AFD2-C23B184CF1AC}"/>
              </a:ext>
            </a:extLst>
          </p:cNvPr>
          <p:cNvPicPr>
            <a:picLocks noChangeAspect="1"/>
          </p:cNvPicPr>
          <p:nvPr/>
        </p:nvPicPr>
        <p:blipFill>
          <a:blip r:embed="rId5"/>
          <a:stretch>
            <a:fillRect/>
          </a:stretch>
        </p:blipFill>
        <p:spPr>
          <a:xfrm>
            <a:off x="3094037" y="4335463"/>
            <a:ext cx="3517900" cy="279400"/>
          </a:xfrm>
          <a:prstGeom prst="rect">
            <a:avLst/>
          </a:prstGeom>
        </p:spPr>
      </p:pic>
    </p:spTree>
    <p:extLst>
      <p:ext uri="{BB962C8B-B14F-4D97-AF65-F5344CB8AC3E}">
        <p14:creationId xmlns:p14="http://schemas.microsoft.com/office/powerpoint/2010/main" val="124648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5740-AFD2-B5D5-8364-329583A7D8F0}"/>
              </a:ext>
            </a:extLst>
          </p:cNvPr>
          <p:cNvSpPr>
            <a:spLocks noGrp="1"/>
          </p:cNvSpPr>
          <p:nvPr>
            <p:ph type="title"/>
          </p:nvPr>
        </p:nvSpPr>
        <p:spPr/>
        <p:txBody>
          <a:bodyPr/>
          <a:lstStyle/>
          <a:p>
            <a:r>
              <a:rPr lang="en-US" dirty="0" err="1"/>
              <a:t>Kvantemekanisk</a:t>
            </a:r>
            <a:r>
              <a:rPr lang="en-US" dirty="0"/>
              <a:t> </a:t>
            </a:r>
            <a:r>
              <a:rPr lang="en-US" dirty="0" err="1"/>
              <a:t>rotasjon</a:t>
            </a:r>
            <a:r>
              <a:rPr lang="en-US" dirty="0"/>
              <a:t> </a:t>
            </a:r>
            <a:r>
              <a:rPr lang="en-US" dirty="0" err="1"/>
              <a:t>i</a:t>
            </a:r>
            <a:r>
              <a:rPr lang="en-US" dirty="0"/>
              <a:t> planet</a:t>
            </a:r>
          </a:p>
        </p:txBody>
      </p:sp>
      <p:sp>
        <p:nvSpPr>
          <p:cNvPr id="3" name="Content Placeholder 2">
            <a:extLst>
              <a:ext uri="{FF2B5EF4-FFF2-40B4-BE49-F238E27FC236}">
                <a16:creationId xmlns:a16="http://schemas.microsoft.com/office/drawing/2014/main" id="{84740898-822F-D824-166C-BBD0BC436AEC}"/>
              </a:ext>
            </a:extLst>
          </p:cNvPr>
          <p:cNvSpPr>
            <a:spLocks noGrp="1"/>
          </p:cNvSpPr>
          <p:nvPr>
            <p:ph sz="half" idx="30"/>
          </p:nvPr>
        </p:nvSpPr>
        <p:spPr/>
        <p:txBody>
          <a:bodyPr/>
          <a:lstStyle/>
          <a:p>
            <a:r>
              <a:rPr lang="en-US" dirty="0" err="1"/>
              <a:t>Hamiltonoperator</a:t>
            </a:r>
            <a:r>
              <a:rPr lang="en-US" dirty="0"/>
              <a:t> </a:t>
            </a:r>
            <a:r>
              <a:rPr lang="en-US" dirty="0" err="1"/>
              <a:t>og</a:t>
            </a:r>
            <a:r>
              <a:rPr lang="en-US" dirty="0"/>
              <a:t> SL:</a:t>
            </a:r>
          </a:p>
        </p:txBody>
      </p:sp>
      <p:pic>
        <p:nvPicPr>
          <p:cNvPr id="9" name="Picture 8">
            <a:extLst>
              <a:ext uri="{FF2B5EF4-FFF2-40B4-BE49-F238E27FC236}">
                <a16:creationId xmlns:a16="http://schemas.microsoft.com/office/drawing/2014/main" id="{3286ABBA-A59A-010C-FE20-B89BF5541E56}"/>
              </a:ext>
            </a:extLst>
          </p:cNvPr>
          <p:cNvPicPr>
            <a:picLocks noChangeAspect="1"/>
          </p:cNvPicPr>
          <p:nvPr/>
        </p:nvPicPr>
        <p:blipFill>
          <a:blip r:embed="rId2"/>
          <a:stretch>
            <a:fillRect/>
          </a:stretch>
        </p:blipFill>
        <p:spPr>
          <a:xfrm>
            <a:off x="1314450" y="1834259"/>
            <a:ext cx="2730500" cy="736600"/>
          </a:xfrm>
          <a:prstGeom prst="rect">
            <a:avLst/>
          </a:prstGeom>
        </p:spPr>
      </p:pic>
      <p:pic>
        <p:nvPicPr>
          <p:cNvPr id="10" name="Picture 9">
            <a:extLst>
              <a:ext uri="{FF2B5EF4-FFF2-40B4-BE49-F238E27FC236}">
                <a16:creationId xmlns:a16="http://schemas.microsoft.com/office/drawing/2014/main" id="{E85AE053-DC68-CB71-D930-48C224FAD40E}"/>
              </a:ext>
            </a:extLst>
          </p:cNvPr>
          <p:cNvPicPr>
            <a:picLocks noChangeAspect="1"/>
          </p:cNvPicPr>
          <p:nvPr/>
        </p:nvPicPr>
        <p:blipFill>
          <a:blip r:embed="rId3"/>
          <a:stretch>
            <a:fillRect/>
          </a:stretch>
        </p:blipFill>
        <p:spPr>
          <a:xfrm>
            <a:off x="4711700" y="2031109"/>
            <a:ext cx="2540000" cy="342900"/>
          </a:xfrm>
          <a:prstGeom prst="rect">
            <a:avLst/>
          </a:prstGeom>
        </p:spPr>
      </p:pic>
      <p:pic>
        <p:nvPicPr>
          <p:cNvPr id="11" name="Picture 10">
            <a:extLst>
              <a:ext uri="{FF2B5EF4-FFF2-40B4-BE49-F238E27FC236}">
                <a16:creationId xmlns:a16="http://schemas.microsoft.com/office/drawing/2014/main" id="{F64131C1-18A9-4387-1840-5CD892FCDABD}"/>
              </a:ext>
            </a:extLst>
          </p:cNvPr>
          <p:cNvPicPr>
            <a:picLocks noChangeAspect="1"/>
          </p:cNvPicPr>
          <p:nvPr/>
        </p:nvPicPr>
        <p:blipFill>
          <a:blip r:embed="rId4"/>
          <a:stretch>
            <a:fillRect/>
          </a:stretch>
        </p:blipFill>
        <p:spPr>
          <a:xfrm>
            <a:off x="7658931" y="1834259"/>
            <a:ext cx="4152900" cy="762000"/>
          </a:xfrm>
          <a:prstGeom prst="rect">
            <a:avLst/>
          </a:prstGeom>
        </p:spPr>
      </p:pic>
      <p:pic>
        <p:nvPicPr>
          <p:cNvPr id="13" name="Picture 12" descr="A diagram of a circle with a circle and a circle with a circle and a circle with a circle and a circle with a circle and a circle with a circle and a circle with a circle and&#10;&#10;Description automatically generated">
            <a:extLst>
              <a:ext uri="{FF2B5EF4-FFF2-40B4-BE49-F238E27FC236}">
                <a16:creationId xmlns:a16="http://schemas.microsoft.com/office/drawing/2014/main" id="{06AFD96D-1577-B71D-4FDB-A2B29BD28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981" y="3078914"/>
            <a:ext cx="7772400" cy="3470308"/>
          </a:xfrm>
          <a:prstGeom prst="rect">
            <a:avLst/>
          </a:prstGeom>
        </p:spPr>
      </p:pic>
      <p:sp>
        <p:nvSpPr>
          <p:cNvPr id="4" name="Line Callout 1 3">
            <a:extLst>
              <a:ext uri="{FF2B5EF4-FFF2-40B4-BE49-F238E27FC236}">
                <a16:creationId xmlns:a16="http://schemas.microsoft.com/office/drawing/2014/main" id="{9243932F-4D7E-B9A1-2721-FDFDEDB2EF90}"/>
              </a:ext>
            </a:extLst>
          </p:cNvPr>
          <p:cNvSpPr/>
          <p:nvPr/>
        </p:nvSpPr>
        <p:spPr>
          <a:xfrm>
            <a:off x="9553188" y="3347152"/>
            <a:ext cx="2590800" cy="1442415"/>
          </a:xfrm>
          <a:prstGeom prst="borderCallout1">
            <a:avLst>
              <a:gd name="adj1" fmla="val -11472"/>
              <a:gd name="adj2" fmla="val 11366"/>
              <a:gd name="adj3" fmla="val -74384"/>
              <a:gd name="adj4" fmla="val 6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m</a:t>
            </a:r>
            <a:r>
              <a:rPr lang="en-US" sz="2000" dirty="0"/>
              <a:t> </a:t>
            </a:r>
            <a:r>
              <a:rPr lang="en-US" sz="2000" dirty="0" err="1"/>
              <a:t>må</a:t>
            </a:r>
            <a:r>
              <a:rPr lang="en-US" sz="2000" dirty="0"/>
              <a:t> </a:t>
            </a:r>
            <a:r>
              <a:rPr lang="en-US" sz="2000" dirty="0" err="1"/>
              <a:t>være</a:t>
            </a:r>
            <a:r>
              <a:rPr lang="en-US" sz="2000" dirty="0"/>
              <a:t> et </a:t>
            </a:r>
            <a:r>
              <a:rPr lang="en-US" sz="2000" dirty="0" err="1"/>
              <a:t>heltall</a:t>
            </a:r>
            <a:r>
              <a:rPr lang="en-US" sz="2000" dirty="0"/>
              <a:t>, </a:t>
            </a:r>
            <a:r>
              <a:rPr lang="en-US" sz="2000" dirty="0" err="1"/>
              <a:t>ellers</a:t>
            </a:r>
            <a:r>
              <a:rPr lang="en-US" sz="2000" dirty="0"/>
              <a:t> er </a:t>
            </a:r>
            <a:r>
              <a:rPr lang="en-US" sz="2000" dirty="0" err="1"/>
              <a:t>ikke</a:t>
            </a:r>
            <a:r>
              <a:rPr lang="en-US" sz="2000" dirty="0"/>
              <a:t> </a:t>
            </a:r>
            <a:r>
              <a:rPr lang="en-US" sz="2000" u="sng" dirty="0" err="1"/>
              <a:t>randbetingelsene</a:t>
            </a:r>
            <a:r>
              <a:rPr lang="en-US" sz="2000" dirty="0"/>
              <a:t> </a:t>
            </a:r>
            <a:r>
              <a:rPr lang="en-US" sz="2000" dirty="0" err="1"/>
              <a:t>oppfylt</a:t>
            </a:r>
            <a:endParaRPr lang="en-US" sz="2000" i="1" dirty="0"/>
          </a:p>
        </p:txBody>
      </p:sp>
    </p:spTree>
    <p:extLst>
      <p:ext uri="{BB962C8B-B14F-4D97-AF65-F5344CB8AC3E}">
        <p14:creationId xmlns:p14="http://schemas.microsoft.com/office/powerpoint/2010/main" val="369932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7180</TotalTime>
  <Words>2662</Words>
  <Application>Microsoft Macintosh PowerPoint</Application>
  <PresentationFormat>Widescreen</PresentationFormat>
  <Paragraphs>533</Paragraphs>
  <Slides>78</Slides>
  <Notes>5</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Arial, sans-serif</vt:lpstr>
      <vt:lpstr>Calibri</vt:lpstr>
      <vt:lpstr>Times New Roman</vt:lpstr>
      <vt:lpstr>Wingdings</vt:lpstr>
      <vt:lpstr>Office Theme</vt:lpstr>
      <vt:lpstr>KJM2601 – forelesning 9 og 10</vt:lpstr>
      <vt:lpstr>Litt repetisjon fra forrige uke</vt:lpstr>
      <vt:lpstr>Total bevegelse = Translasjon + rotasjon + vibrasjon </vt:lpstr>
      <vt:lpstr>Harmonisk oscillator</vt:lpstr>
      <vt:lpstr>Egenfunksjonene til H.O.</vt:lpstr>
      <vt:lpstr>Klassisk grense</vt:lpstr>
      <vt:lpstr>H.O. og molekylære vibrasjoner</vt:lpstr>
      <vt:lpstr>Rotasjon i planet </vt:lpstr>
      <vt:lpstr>Kvantemekanisk rotasjon i planet</vt:lpstr>
      <vt:lpstr>Rotasjon i 3D</vt:lpstr>
      <vt:lpstr>Introduksjon til spektroskopi</vt:lpstr>
      <vt:lpstr>Spektroskopi er et fantastisk verktøy</vt:lpstr>
      <vt:lpstr>Hvilke typer spektroskopi skal vi studere?</vt:lpstr>
      <vt:lpstr>Grunnleggende mekanisme</vt:lpstr>
      <vt:lpstr>Det elektromagnetiske spektrum</vt:lpstr>
      <vt:lpstr>Maxwells likninger og Born-Oppenheimer</vt:lpstr>
      <vt:lpstr>Born-Oppenheimer-tilnærmingen</vt:lpstr>
      <vt:lpstr>Molekylets partikler</vt:lpstr>
      <vt:lpstr>Fastklemt kjerne-tilnærming</vt:lpstr>
      <vt:lpstr>Potensialenergiflaten</vt:lpstr>
      <vt:lpstr>Kjernebevegelse i elektronpotensial</vt:lpstr>
      <vt:lpstr>Morse-potensial</vt:lpstr>
      <vt:lpstr>Maxwells bølgelikninger</vt:lpstr>
      <vt:lpstr>Lorentz-kraften</vt:lpstr>
      <vt:lpstr>Maxwells bølgelikninger</vt:lpstr>
      <vt:lpstr>Planbølger</vt:lpstr>
      <vt:lpstr>Fra Lorentz til Schrödinger: Vekselvirkning med elektromagnetisk felt</vt:lpstr>
      <vt:lpstr>Dipolapproksimasjonen</vt:lpstr>
      <vt:lpstr>Dipoloperator i BO-tilnærming</vt:lpstr>
      <vt:lpstr>Dipoloperator gir dipolmoment</vt:lpstr>
      <vt:lpstr>Homonukleære toatomige molekyl har intet permanent dipolmoment</vt:lpstr>
      <vt:lpstr>Heteronukleære toatomige molekyl har permanent dipolmoment</vt:lpstr>
      <vt:lpstr>Absorbsjon, stimulert emisjon,  og spontan emisjon</vt:lpstr>
      <vt:lpstr>Zur Quantentheori der Strahlung</vt:lpstr>
      <vt:lpstr>3 fundamentale prosesser for foton-assisterte overganger</vt:lpstr>
      <vt:lpstr>Ratelikninger</vt:lpstr>
      <vt:lpstr>Termisk likevekt</vt:lpstr>
      <vt:lpstr>Vibrasjonsspektroskopi (IR-spektroskopi)</vt:lpstr>
      <vt:lpstr>To grunner til at vibrasjonsspektroskopi har blitt så nyttig</vt:lpstr>
      <vt:lpstr>Karakteristiske vibrasjonelle moder</vt:lpstr>
      <vt:lpstr>Eksempel</vt:lpstr>
      <vt:lpstr>Populasjoner for vibrasjonelle tilstander ved romtemp.</vt:lpstr>
      <vt:lpstr>KJM2601 – forelesning 10</vt:lpstr>
      <vt:lpstr>Seleksjonsregler fra dipolmoment</vt:lpstr>
      <vt:lpstr>Tidsavhengig perturbasjonsteori – skisse 1 </vt:lpstr>
      <vt:lpstr>Tidsavhengig perturbasjonsteori – skisse 2</vt:lpstr>
      <vt:lpstr>Toatomig molekyl 1</vt:lpstr>
      <vt:lpstr>Toatomig molekyl 1, forts.</vt:lpstr>
      <vt:lpstr>Toatomig molekyl 2</vt:lpstr>
      <vt:lpstr>IR absorbsjonsspektroskopi - eksperiment</vt:lpstr>
      <vt:lpstr>IR absorbsjonsspektroskopi i - eksperiment, forts.</vt:lpstr>
      <vt:lpstr>Molar absorbsjonskoeffisient</vt:lpstr>
      <vt:lpstr>Eksempel: formaldehyd (metanal)</vt:lpstr>
      <vt:lpstr>Eksempel: aceton</vt:lpstr>
      <vt:lpstr>Fleratomige molekyl</vt:lpstr>
      <vt:lpstr>Harmonisk tilnærming</vt:lpstr>
      <vt:lpstr>Normalmoder</vt:lpstr>
      <vt:lpstr>Normalmoder for CO2</vt:lpstr>
      <vt:lpstr>IR-spektrum for vann</vt:lpstr>
      <vt:lpstr>Eksempel fra boka</vt:lpstr>
      <vt:lpstr>Rotasjonsspektroskopi  MW-spektroskopi</vt:lpstr>
      <vt:lpstr>Molekylet som rigid rotor</vt:lpstr>
      <vt:lpstr>Molekylet som rigid rotor</vt:lpstr>
      <vt:lpstr>Rotasjonell bølgefunksjon</vt:lpstr>
      <vt:lpstr>Angulærmoment og seleksjon</vt:lpstr>
      <vt:lpstr>Sfæriske harmoniske</vt:lpstr>
      <vt:lpstr>Eksempel: Overgang fra J=0 til J=1 og J=2</vt:lpstr>
      <vt:lpstr>Rotasjonelt spektrum</vt:lpstr>
      <vt:lpstr>Observert rotasjonelt spektrum</vt:lpstr>
      <vt:lpstr>Sammendrag, seleksjonsregler</vt:lpstr>
      <vt:lpstr>Raman-spektroskopi </vt:lpstr>
      <vt:lpstr>Sir Chandrasekhara Venkata Raman   (1888-1970)</vt:lpstr>
      <vt:lpstr>Elastisk vs. ikke-elastisk kollisjon</vt:lpstr>
      <vt:lpstr>Elastisk vs. ikke-elastisk kollisjon</vt:lpstr>
      <vt:lpstr>Raman-spredning</vt:lpstr>
      <vt:lpstr>Utledning av Stokes og anti-Stokes</vt:lpstr>
      <vt:lpstr>Intensitet Stokes vs. anti-Stokes</vt:lpstr>
      <vt:lpstr>IR-spektroskopi vs. Raman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47</cp:revision>
  <cp:lastPrinted>2024-09-26T08:04:23Z</cp:lastPrinted>
  <dcterms:created xsi:type="dcterms:W3CDTF">2024-08-23T10:30:26Z</dcterms:created>
  <dcterms:modified xsi:type="dcterms:W3CDTF">2024-09-26T12:53:17Z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